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84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64" r:id="rId13"/>
    <p:sldMasterId id="2147483876" r:id="rId14"/>
    <p:sldMasterId id="2147483888" r:id="rId15"/>
    <p:sldMasterId id="2147483912" r:id="rId16"/>
    <p:sldMasterId id="2147483924" r:id="rId17"/>
    <p:sldMasterId id="2147483936" r:id="rId18"/>
    <p:sldMasterId id="2147483948" r:id="rId19"/>
    <p:sldMasterId id="2147483960" r:id="rId20"/>
    <p:sldMasterId id="2147483972" r:id="rId21"/>
  </p:sldMasterIdLst>
  <p:notesMasterIdLst>
    <p:notesMasterId r:id="rId76"/>
  </p:notesMasterIdLst>
  <p:sldIdLst>
    <p:sldId id="351" r:id="rId22"/>
    <p:sldId id="297" r:id="rId23"/>
    <p:sldId id="296" r:id="rId24"/>
    <p:sldId id="295" r:id="rId25"/>
    <p:sldId id="352" r:id="rId26"/>
    <p:sldId id="292" r:id="rId27"/>
    <p:sldId id="299" r:id="rId28"/>
    <p:sldId id="321" r:id="rId29"/>
    <p:sldId id="334" r:id="rId30"/>
    <p:sldId id="320" r:id="rId31"/>
    <p:sldId id="298" r:id="rId32"/>
    <p:sldId id="302" r:id="rId33"/>
    <p:sldId id="328" r:id="rId34"/>
    <p:sldId id="271" r:id="rId35"/>
    <p:sldId id="303" r:id="rId36"/>
    <p:sldId id="322" r:id="rId37"/>
    <p:sldId id="331" r:id="rId38"/>
    <p:sldId id="264" r:id="rId39"/>
    <p:sldId id="332" r:id="rId40"/>
    <p:sldId id="265" r:id="rId41"/>
    <p:sldId id="330" r:id="rId42"/>
    <p:sldId id="267" r:id="rId43"/>
    <p:sldId id="318" r:id="rId44"/>
    <p:sldId id="275" r:id="rId45"/>
    <p:sldId id="344" r:id="rId46"/>
    <p:sldId id="284" r:id="rId47"/>
    <p:sldId id="285" r:id="rId48"/>
    <p:sldId id="286" r:id="rId49"/>
    <p:sldId id="342" r:id="rId50"/>
    <p:sldId id="326" r:id="rId51"/>
    <p:sldId id="340" r:id="rId52"/>
    <p:sldId id="289" r:id="rId53"/>
    <p:sldId id="290" r:id="rId54"/>
    <p:sldId id="300" r:id="rId55"/>
    <p:sldId id="304" r:id="rId56"/>
    <p:sldId id="308" r:id="rId57"/>
    <p:sldId id="345" r:id="rId58"/>
    <p:sldId id="287" r:id="rId59"/>
    <p:sldId id="305" r:id="rId60"/>
    <p:sldId id="353" r:id="rId61"/>
    <p:sldId id="354" r:id="rId62"/>
    <p:sldId id="309" r:id="rId63"/>
    <p:sldId id="310" r:id="rId64"/>
    <p:sldId id="313" r:id="rId65"/>
    <p:sldId id="281" r:id="rId66"/>
    <p:sldId id="307" r:id="rId67"/>
    <p:sldId id="356" r:id="rId68"/>
    <p:sldId id="293" r:id="rId69"/>
    <p:sldId id="348" r:id="rId70"/>
    <p:sldId id="347" r:id="rId71"/>
    <p:sldId id="355" r:id="rId72"/>
    <p:sldId id="349" r:id="rId73"/>
    <p:sldId id="314" r:id="rId74"/>
    <p:sldId id="315" r:id="rId7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9FC8E"/>
    <a:srgbClr val="F7F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5" autoAdjust="0"/>
    <p:restoredTop sz="94716" autoAdjust="0"/>
  </p:normalViewPr>
  <p:slideViewPr>
    <p:cSldViewPr>
      <p:cViewPr>
        <p:scale>
          <a:sx n="60" d="100"/>
          <a:sy n="60" d="100"/>
        </p:scale>
        <p:origin x="-468" y="-132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3173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 i="1"/>
            </a:pPr>
            <a:r>
              <a:rPr lang="ru-RU" sz="1603" b="0" i="1" dirty="0"/>
              <a:t>Диаграмма</a:t>
            </a:r>
            <a:r>
              <a:rPr lang="ru-RU" b="0" i="1" dirty="0"/>
              <a:t> </a:t>
            </a:r>
            <a:r>
              <a:rPr lang="ru-RU" b="0" i="1" dirty="0" smtClean="0"/>
              <a:t>общеобразовательных </a:t>
            </a:r>
            <a:r>
              <a:rPr lang="ru-RU" b="0" i="1" dirty="0"/>
              <a:t>программ </a:t>
            </a:r>
          </a:p>
          <a:p>
            <a:pPr>
              <a:defRPr b="0" i="1"/>
            </a:pPr>
            <a:r>
              <a:rPr lang="ru-RU" b="0" i="1" dirty="0"/>
              <a:t>по </a:t>
            </a:r>
            <a:r>
              <a:rPr lang="ru-RU" b="0" i="1" dirty="0" smtClean="0"/>
              <a:t>направленностям:</a:t>
            </a:r>
            <a:endParaRPr lang="ru-RU" b="0" i="1" dirty="0"/>
          </a:p>
        </c:rich>
      </c:tx>
      <c:layout>
        <c:manualLayout>
          <c:xMode val="edge"/>
          <c:yMode val="edge"/>
          <c:x val="0.34744634019485066"/>
          <c:y val="4.848959151838216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7620753491157976E-2"/>
          <c:y val="0.25033503221864239"/>
          <c:w val="0.47916145194041382"/>
          <c:h val="0.7101857234116846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Диаграмма образовательных программ по направленностячм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Lbls>
            <c:spPr>
              <a:noFill/>
              <a:ln w="25427">
                <a:solidFill>
                  <a:srgbClr val="4F81BD"/>
                </a:solidFill>
              </a:ln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художественная</c:v>
                </c:pt>
                <c:pt idx="1">
                  <c:v>социально-педагогическая</c:v>
                </c:pt>
                <c:pt idx="2">
                  <c:v>естесственно-научное</c:v>
                </c:pt>
                <c:pt idx="3">
                  <c:v>туристско-краеведческая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4</c:v>
                </c:pt>
                <c:pt idx="2">
                  <c:v>46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27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/>
            </a:pPr>
            <a:endParaRPr lang="ru-RU"/>
          </a:p>
        </c:txPr>
      </c:legendEntry>
      <c:layout>
        <c:manualLayout>
          <c:xMode val="edge"/>
          <c:yMode val="edge"/>
          <c:x val="0.62434511961857098"/>
          <c:y val="0.26791418017045765"/>
          <c:w val="0.36290529298618762"/>
          <c:h val="0.60573924325868655"/>
        </c:manualLayout>
      </c:layout>
      <c:overlay val="0"/>
      <c:spPr>
        <a:ln>
          <a:noFill/>
        </a:ln>
      </c:spPr>
    </c:legend>
    <c:plotVisOnly val="1"/>
    <c:dispBlanksAs val="zero"/>
    <c:showDLblsOverMax val="0"/>
  </c:chart>
  <c:spPr>
    <a:ln>
      <a:solidFill>
        <a:srgbClr val="FF0000"/>
      </a:solidFill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06F08-BB14-4964-A965-82DC6746D8E4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D3447-2305-48B5-86FF-C81946CD09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0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46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75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675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67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D3447-2305-48B5-86FF-C81946CD0965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78076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300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431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207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592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251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589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968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8804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95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099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C7F9B-C9E8-4B93-AECC-0CDA5015C33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24021-C48E-462A-8775-B9CBD424446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5ADA-ACAA-4EB9-BF86-B3B8576D0F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5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80633-773C-4E4F-A616-23F8F9F1324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AC763-E615-434A-8789-0B23084224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09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EDDB4-2DEF-43B5-AEE2-65CBABC6F99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7D49C-DF3F-4CAD-AB71-4E8C0C3CBB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0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85BA1-6549-4A57-B92D-30B37AF3376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D57DF-55AD-4B7C-A329-283D357C2B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618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D485-F62B-4DB5-92C8-B9485E30562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712-963A-425C-8C8F-B692A2EC89F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0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203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262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582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724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3937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3896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26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9483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203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400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515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644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663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487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291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8550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246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087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0775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734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01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364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3491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7769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4459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5609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485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710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55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5554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642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8052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36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5392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5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855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7078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890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207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4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389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672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46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701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803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864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149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5283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688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019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04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115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955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109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22798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6706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0161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591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311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19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010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10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089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513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6260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942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68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747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539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344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907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069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12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997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701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85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40982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07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133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882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598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632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62331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54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609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489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054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18224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75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250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1559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45149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368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257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0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264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06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6352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327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294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8038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5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1937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144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6224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16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0522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320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484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4457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7211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5733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10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8719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6234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660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04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198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811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59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00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41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3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69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1769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65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20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32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2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75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285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86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62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00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4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352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00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00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191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72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19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7599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264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3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7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6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104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46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780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43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063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5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454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471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20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21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698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07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54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501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601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22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192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025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06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75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68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47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833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82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532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0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36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293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733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306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1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06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761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059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92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1CC4C-F936-471B-AE94-DC319F3074A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3E8C4-5C9E-4EE3-90EF-88D51474932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9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620E8-7672-4C83-8502-B320C9165B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B7E85-D3FE-49F5-9909-F569C2F2B6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292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D4AC3-F33E-4FBC-A5FD-A225234282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C1A2E-D887-4731-BB74-DE377A784F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69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34EBD-8D59-48F8-877F-F2F10D547AE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7BB8E-30ED-45E2-BDAD-2FE135E6F8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272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49830-9FBE-438C-AADE-D44EBC9AC48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953E6-FCAA-4810-8DF7-5D31941650A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083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91BF6-5A8A-4CF2-9B51-006D2489D8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E5C6-AC1D-4508-8C4F-F8E1213E63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680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9BB5-9816-4F44-935B-9FFC53C99B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8B313-54DA-4C5F-9B71-92D38A0EE88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109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F0C1-E5EC-4F28-816B-C1794766BDA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FBE2A-9680-41CA-8610-1EB6633831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586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CC132-0794-4626-8AA1-8078FE00C71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1452E-718D-4698-BEA2-7A3EE31EFB3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3793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5F8DA-F3FB-49C5-BB53-066965D831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D9B4-310F-4198-B8AB-059880C49C6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635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A6A54-249C-48AC-B3F5-9277BC5E221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6952C-4E21-4F14-903E-929E819A738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16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/>
              <a:pPr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9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9BD7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4ED3C36-FA1A-4BF5-92F4-23185D1E7F31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7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2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0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8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97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8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4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6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13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3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4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1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FB2D1-95B7-4643-ADC6-6551DD60EE8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7B82-7A7F-4A3A-8454-2D4E3399570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94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1E4517-D0B1-46A5-937A-0C21E9447A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7DC34E-E6FF-4B56-9355-94D6058904E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65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microsoft.com/office/2007/relationships/hdphoto" Target="../media/hdphoto3.wdp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53.jpe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5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9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13.wdp"/><Relationship Id="rId4" Type="http://schemas.openxmlformats.org/officeDocument/2006/relationships/image" Target="../media/image58.png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5.wdp"/><Relationship Id="rId5" Type="http://schemas.openxmlformats.org/officeDocument/2006/relationships/image" Target="../media/image64.jpe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67.jpeg"/><Relationship Id="rId4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jpeg"/><Relationship Id="rId7" Type="http://schemas.microsoft.com/office/2007/relationships/hdphoto" Target="../media/hdphoto2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90.jpeg"/><Relationship Id="rId5" Type="http://schemas.microsoft.com/office/2007/relationships/hdphoto" Target="../media/hdphoto20.wdp"/><Relationship Id="rId4" Type="http://schemas.openxmlformats.org/officeDocument/2006/relationships/image" Target="../media/image89.jpe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2.wdp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7.xml"/><Relationship Id="rId5" Type="http://schemas.microsoft.com/office/2007/relationships/hdphoto" Target="../media/hdphoto23.wdp"/><Relationship Id="rId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9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microsoft.com/office/2007/relationships/hdphoto" Target="../media/hdphoto24.wdp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0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4.jpeg"/><Relationship Id="rId7" Type="http://schemas.microsoft.com/office/2007/relationships/hdphoto" Target="../media/hdphoto26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microsoft.com/office/2007/relationships/hdphoto" Target="../media/hdphoto2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openxmlformats.org/officeDocument/2006/relationships/image" Target="../media/image132.jpeg"/><Relationship Id="rId7" Type="http://schemas.openxmlformats.org/officeDocument/2006/relationships/image" Target="../media/image13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33.jpeg"/><Relationship Id="rId10" Type="http://schemas.microsoft.com/office/2007/relationships/hdphoto" Target="../media/hdphoto30.wdp"/><Relationship Id="rId4" Type="http://schemas.microsoft.com/office/2007/relationships/hdphoto" Target="../media/hdphoto27.wdp"/><Relationship Id="rId9" Type="http://schemas.openxmlformats.org/officeDocument/2006/relationships/image" Target="../media/image1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0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microsoft.com/office/2007/relationships/hdphoto" Target="../media/hdphoto3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eg"/><Relationship Id="rId4" Type="http://schemas.microsoft.com/office/2007/relationships/hdphoto" Target="../media/hdphoto3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microsoft.com/office/2007/relationships/hdphoto" Target="../media/hdphoto3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4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45224"/>
            <a:ext cx="9144000" cy="155679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Фотоотчет о работе СЮН</a:t>
            </a:r>
          </a:p>
          <a:p>
            <a:pPr marL="0" indent="0" algn="ctr">
              <a:buNone/>
            </a:pPr>
            <a:r>
              <a:rPr lang="ru-RU" sz="28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</a:t>
            </a:r>
            <a:r>
              <a:rPr lang="ru-RU" sz="28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2016-2017 </a:t>
            </a:r>
            <a:r>
              <a:rPr lang="ru-RU" sz="2800" b="1" i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учебный год)</a:t>
            </a:r>
            <a:endParaRPr lang="ru-RU" sz="2800" b="1" i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98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Экологические </a:t>
            </a:r>
            <a:r>
              <a:rPr lang="ru-RU" sz="2800" b="1" dirty="0" smtClean="0">
                <a:solidFill>
                  <a:srgbClr val="FF0000"/>
                </a:solidFill>
              </a:rPr>
              <a:t>победы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329642" cy="53614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 рамках 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>года </a:t>
            </a:r>
            <a:r>
              <a:rPr lang="ru-RU" sz="20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экологии: </a:t>
            </a:r>
          </a:p>
          <a:p>
            <a:pPr marL="0" indent="3556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 течение года в соответствии с планом воспитательной работы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проводились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районные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экологические конкурсы, выставки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детских творческих работ из природного материала. </a:t>
            </a:r>
          </a:p>
          <a:p>
            <a:pPr marL="0" indent="35560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Призеры районных конкурсов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стали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участниками и победителями республиканских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конкурсов детского творчества: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Юннат-2016»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(4 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призовых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места)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, «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Зеркало природы» </a:t>
            </a:r>
            <a:r>
              <a:rPr lang="ru-RU" sz="2000" b="1" i="1" dirty="0">
                <a:solidFill>
                  <a:srgbClr val="FF0000"/>
                </a:solidFill>
                <a:latin typeface="Times New Roman"/>
                <a:ea typeface="Times New Roman"/>
              </a:rPr>
              <a:t>(5 призовых мест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),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«Юный эколог» 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(1 призовое место), </a:t>
            </a:r>
            <a:r>
              <a:rPr lang="ru-RU" sz="20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«Зеленая планета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»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(14 призовых мест).</a:t>
            </a:r>
            <a:endParaRPr lang="ru-RU" sz="2000" b="1" i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Picture 2" descr="C:\Users\edi\Desktop\диана и залина\IMG_20170512_130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3118" y="3633075"/>
            <a:ext cx="3968438" cy="2976329"/>
          </a:xfrm>
          <a:prstGeom prst="rect">
            <a:avLst/>
          </a:prstGeom>
          <a:noFill/>
        </p:spPr>
      </p:pic>
      <p:pic>
        <p:nvPicPr>
          <p:cNvPr id="4098" name="Picture 2" descr="C:\Documents and Settings\Q9\Рабочий стол\Альбом фото\IMG-20170603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69075"/>
            <a:ext cx="1941084" cy="291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06055"/>
            <a:ext cx="2232248" cy="297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8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Эколого-просветительская работа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рамках эколого-просветительского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проекта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«Природа касается всех», посвященного году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экологии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 100-летию особо охраняемых природных территорий проведено организационно-массовое мероприятие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Национальный парк «Алания»</a:t>
            </a:r>
            <a:endParaRPr lang="ru-RU" sz="2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2200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(Организовано ТО «Город мастеров, педагог – </a:t>
            </a:r>
            <a:r>
              <a:rPr lang="ru-RU" sz="20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Тедеева</a:t>
            </a:r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Ф.М</a:t>
            </a:r>
            <a:r>
              <a:rPr lang="ru-RU" sz="20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.) </a:t>
            </a:r>
            <a:endParaRPr lang="ru-RU" sz="20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(</a:t>
            </a:r>
            <a:r>
              <a:rPr lang="ru-RU" sz="2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видео прилагается)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31855"/>
            <a:ext cx="4617631" cy="259982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Documents and Settings\Q9\Рабочий стол\Альбом фото\IMG-20170406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47932"/>
            <a:ext cx="2544466" cy="256766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616979"/>
            <a:ext cx="9143999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algn="ctr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станции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функционирует научное общество учащихся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«Исследователь».                                           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руководством опытных педагогов 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проводится работа                                      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 одаренными детьми</a:t>
            </a: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 следующим направлениям: </a:t>
            </a:r>
          </a:p>
          <a:p>
            <a:pPr marL="95250">
              <a:spcBef>
                <a:spcPts val="600"/>
              </a:spcBef>
              <a:spcAft>
                <a:spcPts val="600"/>
              </a:spcAft>
            </a:pPr>
            <a:endParaRPr lang="ru-RU" sz="2000" dirty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ts val="1465"/>
              </a:lnSpc>
              <a:spcBef>
                <a:spcPts val="600"/>
              </a:spcBef>
              <a:spcAft>
                <a:spcPts val="60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indent="95250"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Данная работа осуществляется посредством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организации и  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проведения:</a:t>
            </a:r>
          </a:p>
          <a:p>
            <a:pPr marL="439738" indent="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индивидуальных и групповых занятий; </a:t>
            </a:r>
          </a:p>
          <a:p>
            <a:pPr marL="439738" indent="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опытнической  работы;</a:t>
            </a:r>
          </a:p>
          <a:p>
            <a:pPr marL="439738" indent="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исследовательской деятельности;</a:t>
            </a:r>
          </a:p>
          <a:p>
            <a:pPr marL="439738" indent="4572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подготовки  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 олимпиадам,  конкурсам, выставкам различного  уровня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2614882"/>
            <a:ext cx="1339021" cy="369332"/>
          </a:xfrm>
          <a:prstGeom prst="rect">
            <a:avLst/>
          </a:prstGeom>
          <a:solidFill>
            <a:srgbClr val="FF9999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Биология  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42089" y="1821741"/>
            <a:ext cx="1152031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Физика 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93818" y="2605245"/>
            <a:ext cx="2209003" cy="369332"/>
          </a:xfrm>
          <a:prstGeom prst="rect">
            <a:avLst/>
          </a:prstGeom>
          <a:solidFill>
            <a:srgbClr val="FF9999"/>
          </a:solidFill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С/х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растениеводство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34321" y="3548551"/>
            <a:ext cx="1645991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История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7493" y="3527923"/>
            <a:ext cx="1748716" cy="369332"/>
          </a:xfrm>
          <a:prstGeom prst="rect">
            <a:avLst/>
          </a:prstGeom>
          <a:solidFill>
            <a:srgbClr val="FF9999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Культурология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3635" y="1821741"/>
            <a:ext cx="1249482" cy="369332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Химия</a:t>
            </a:r>
            <a:endParaRPr lang="ru-RU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13555" y="2569334"/>
            <a:ext cx="1446431" cy="584775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00"/>
                </a:solidFill>
              </a:rPr>
              <a:t>НОУ</a:t>
            </a:r>
            <a:endParaRPr lang="ru-RU" sz="3200" b="1" dirty="0">
              <a:solidFill>
                <a:srgbClr val="00000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126065" y="2244995"/>
            <a:ext cx="432048" cy="4326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2412678" y="2244995"/>
            <a:ext cx="1100878" cy="3602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2338376" y="2898299"/>
            <a:ext cx="1081496" cy="553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097760" y="2753257"/>
            <a:ext cx="1070536" cy="366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076056" y="2753257"/>
            <a:ext cx="1092240" cy="675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45" name="Прямая со стрелкой 6144"/>
          <p:cNvCxnSpPr/>
          <p:nvPr/>
        </p:nvCxnSpPr>
        <p:spPr>
          <a:xfrm flipH="1" flipV="1">
            <a:off x="2279783" y="2789911"/>
            <a:ext cx="1052852" cy="71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382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Эколого-познавательная деятельность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13" y="1765282"/>
            <a:ext cx="135107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 flipV="1">
            <a:off x="4260607" y="2145695"/>
            <a:ext cx="1" cy="378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r="14991"/>
          <a:stretch/>
        </p:blipFill>
        <p:spPr bwMode="auto">
          <a:xfrm>
            <a:off x="3513555" y="3548551"/>
            <a:ext cx="158420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Прямая со стрелкой 33"/>
          <p:cNvCxnSpPr/>
          <p:nvPr/>
        </p:nvCxnSpPr>
        <p:spPr>
          <a:xfrm>
            <a:off x="4236769" y="3154109"/>
            <a:ext cx="0" cy="3944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35238"/>
            <a:ext cx="6840760" cy="82272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Информация о результативности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работы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одаренными детьми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002810"/>
              </p:ext>
            </p:extLst>
          </p:nvPr>
        </p:nvGraphicFramePr>
        <p:xfrm>
          <a:off x="1331640" y="1124744"/>
          <a:ext cx="7632848" cy="366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986"/>
                <a:gridCol w="996294"/>
                <a:gridCol w="576064"/>
                <a:gridCol w="576064"/>
                <a:gridCol w="648072"/>
                <a:gridCol w="648072"/>
                <a:gridCol w="802985"/>
                <a:gridCol w="937272"/>
                <a:gridCol w="924039"/>
              </a:tblGrid>
              <a:tr h="36004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Уровень </a:t>
                      </a:r>
                      <a:endParaRPr lang="ru-RU" sz="12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</a:rPr>
                        <a:t>конкурса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</a:rPr>
                        <a:t>Кол-во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конкурсов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Награды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1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1 </a:t>
                      </a: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место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место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40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место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rgbClr val="FFFF00"/>
                          </a:solidFill>
                          <a:effectLst/>
                        </a:rPr>
                        <a:t>Абсол</a:t>
                      </a: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00"/>
                          </a:solidFill>
                          <a:effectLst/>
                        </a:rPr>
                        <a:t>побед.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</a:rPr>
                        <a:t>Грамоты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</a:rPr>
                        <a:t>Лауреаты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FF00"/>
                          </a:solidFill>
                          <a:effectLst/>
                        </a:rPr>
                        <a:t>Сертификат</a:t>
                      </a:r>
                      <a:endParaRPr lang="ru-RU" sz="12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914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</a:rPr>
                        <a:t>   Всероссийский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3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4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</a:rPr>
                        <a:t>   Федеральный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18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FFFF00"/>
                          </a:solidFill>
                          <a:effectLst/>
                        </a:rPr>
                        <a:t>   Республиканский</a:t>
                      </a:r>
                      <a:endParaRPr lang="ru-RU" sz="14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</a:rPr>
                        <a:t>10</a:t>
                      </a:r>
                      <a:endParaRPr lang="ru-RU" sz="18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70C0"/>
                          </a:solidFill>
                          <a:effectLst/>
                        </a:rPr>
                        <a:t>19</a:t>
                      </a:r>
                      <a:endParaRPr lang="ru-RU" sz="1800" b="1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14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18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FF00"/>
                          </a:solidFill>
                          <a:effectLst/>
                        </a:rPr>
                        <a:t>Всего </a:t>
                      </a:r>
                      <a:endParaRPr lang="ru-RU" sz="1800" dirty="0">
                        <a:solidFill>
                          <a:srgbClr val="FFFF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r>
                        <a:rPr lang="ru-RU" sz="18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22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18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18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B05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</a:tr>
              <a:tr h="621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FF0000"/>
                          </a:solidFill>
                          <a:effectLst/>
                        </a:rPr>
                        <a:t>ИТОГО</a:t>
                      </a:r>
                      <a:endParaRPr lang="ru-RU" sz="18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60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2098576" y="6035278"/>
            <a:ext cx="6840760" cy="822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  Мы гордимся нашими победителями! </a:t>
            </a:r>
            <a:endParaRPr lang="ru-RU" sz="2400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285" y="47297"/>
            <a:ext cx="8229600" cy="63989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Шаг в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будущее…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962" y="754771"/>
            <a:ext cx="8568952" cy="4801314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Одаренные </a:t>
            </a:r>
            <a:r>
              <a:rPr lang="ru-RU" b="1" dirty="0">
                <a:latin typeface="Bookman Old Style" panose="02050604050505020204" pitchFamily="18" charset="0"/>
              </a:rPr>
              <a:t>дети Станции ежегодно принимают участие </a:t>
            </a:r>
          </a:p>
          <a:p>
            <a:pPr algn="ctr"/>
            <a:r>
              <a:rPr lang="ru-RU" b="1" dirty="0">
                <a:latin typeface="Bookman Old Style" panose="02050604050505020204" pitchFamily="18" charset="0"/>
              </a:rPr>
              <a:t>в республиканском научном конкурсе молодых исследователей </a:t>
            </a:r>
            <a:r>
              <a:rPr lang="ru-RU" b="1" dirty="0" smtClean="0">
                <a:latin typeface="Bookman Old Style" panose="02050604050505020204" pitchFamily="18" charset="0"/>
              </a:rPr>
              <a:t>«</a:t>
            </a:r>
            <a:r>
              <a:rPr lang="ru-RU" b="1" dirty="0">
                <a:latin typeface="Bookman Old Style" panose="02050604050505020204" pitchFamily="18" charset="0"/>
              </a:rPr>
              <a:t>Шаг в будущее</a:t>
            </a:r>
            <a:r>
              <a:rPr lang="ru-RU" b="1" dirty="0" smtClean="0">
                <a:latin typeface="Bookman Old Style" panose="02050604050505020204" pitchFamily="18" charset="0"/>
              </a:rPr>
              <a:t>».</a:t>
            </a:r>
          </a:p>
          <a:p>
            <a:pPr algn="ctr"/>
            <a:endParaRPr lang="ru-RU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прошедшем учебном году в конкурсе приняли участие </a:t>
            </a:r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6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юных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исследователей. 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5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из них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стали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призерами.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Дзигоева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Регина была делегирована  на конкурс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в </a:t>
            </a:r>
            <a:r>
              <a:rPr lang="de-DE" b="1" dirty="0" err="1" smtClean="0">
                <a:latin typeface="Bookman Old Style" panose="02050604050505020204" pitchFamily="18" charset="0"/>
              </a:rPr>
              <a:t>Северо-Кавказском</a:t>
            </a:r>
            <a:r>
              <a:rPr lang="de-DE" b="1" dirty="0" smtClean="0">
                <a:latin typeface="Bookman Old Style" panose="02050604050505020204" pitchFamily="18" charset="0"/>
              </a:rPr>
              <a:t> </a:t>
            </a:r>
            <a:r>
              <a:rPr lang="de-DE" b="1" dirty="0" err="1">
                <a:latin typeface="Bookman Old Style" panose="02050604050505020204" pitchFamily="18" charset="0"/>
              </a:rPr>
              <a:t>федеральном</a:t>
            </a:r>
            <a:r>
              <a:rPr lang="de-DE" b="1" dirty="0">
                <a:latin typeface="Bookman Old Style" panose="02050604050505020204" pitchFamily="18" charset="0"/>
              </a:rPr>
              <a:t> </a:t>
            </a:r>
            <a:r>
              <a:rPr lang="de-DE" b="1" dirty="0" err="1">
                <a:latin typeface="Bookman Old Style" panose="02050604050505020204" pitchFamily="18" charset="0"/>
              </a:rPr>
              <a:t>округе</a:t>
            </a:r>
            <a:r>
              <a:rPr lang="de-DE" b="1" dirty="0">
                <a:latin typeface="Bookman Old Style" panose="02050604050505020204" pitchFamily="18" charset="0"/>
              </a:rPr>
              <a:t> </a:t>
            </a:r>
            <a:r>
              <a:rPr lang="de-DE" b="1" dirty="0" err="1" smtClean="0">
                <a:latin typeface="Bookman Old Style" panose="02050604050505020204" pitchFamily="18" charset="0"/>
              </a:rPr>
              <a:t>России</a:t>
            </a:r>
            <a:r>
              <a:rPr lang="ru-RU" b="1" dirty="0" smtClean="0"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(Ставрополь) 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 заняла  там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1 место.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апреле она выступила в Москве на </a:t>
            </a:r>
            <a:r>
              <a:rPr lang="ru-RU" b="1" dirty="0" smtClean="0">
                <a:latin typeface="Bookman Old Style" panose="02050604050505020204" pitchFamily="18" charset="0"/>
              </a:rPr>
              <a:t>Всероссийском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 форуме </a:t>
            </a:r>
            <a:r>
              <a:rPr lang="ru-RU" b="1" dirty="0">
                <a:latin typeface="Bookman Old Style" panose="02050604050505020204" pitchFamily="18" charset="0"/>
              </a:rPr>
              <a:t>научной молодежи «Шаг в </a:t>
            </a:r>
            <a:r>
              <a:rPr lang="ru-RU" b="1" dirty="0" smtClean="0">
                <a:latin typeface="Bookman Old Style" panose="02050604050505020204" pitchFamily="18" charset="0"/>
              </a:rPr>
              <a:t>будущее».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Регина  подтвердила значимость своей 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исследовательской работы, заняв почетное </a:t>
            </a:r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 место.</a:t>
            </a:r>
          </a:p>
          <a:p>
            <a:pPr algn="ctr"/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35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1" y="47297"/>
            <a:ext cx="4729633" cy="861423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Шаг 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будущее…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Documents and Settings\Q9\Рабочий стол\Альбом фото\IMG-20171110-WA00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4" t="27162" r="3485" b="5654"/>
          <a:stretch/>
        </p:blipFill>
        <p:spPr bwMode="auto">
          <a:xfrm>
            <a:off x="754340" y="188640"/>
            <a:ext cx="3397722" cy="36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t="19048" r="8782" b="20900"/>
          <a:stretch/>
        </p:blipFill>
        <p:spPr bwMode="auto">
          <a:xfrm>
            <a:off x="4678341" y="1232657"/>
            <a:ext cx="4191244" cy="540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93" t="28457" r="13793"/>
          <a:stretch/>
        </p:blipFill>
        <p:spPr bwMode="auto">
          <a:xfrm>
            <a:off x="627983" y="4075006"/>
            <a:ext cx="3650436" cy="253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9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7898" y="4511"/>
            <a:ext cx="7954581" cy="90420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Ступень в науку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8027880" cy="2520280"/>
          </a:xfrm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 23 по 24 </a:t>
            </a:r>
            <a:r>
              <a:rPr lang="ru-RU" sz="2100" b="1" dirty="0">
                <a:solidFill>
                  <a:srgbClr val="002060"/>
                </a:solidFill>
              </a:rPr>
              <a:t>января в Республиканском доме детского </a:t>
            </a:r>
            <a:r>
              <a:rPr lang="ru-RU" sz="2100" b="1" dirty="0" smtClean="0">
                <a:solidFill>
                  <a:srgbClr val="002060"/>
                </a:solidFill>
              </a:rPr>
              <a:t>творчества</a:t>
            </a:r>
          </a:p>
          <a:p>
            <a:r>
              <a:rPr lang="ru-RU" sz="2100" b="1" dirty="0" smtClean="0">
                <a:solidFill>
                  <a:srgbClr val="002060"/>
                </a:solidFill>
              </a:rPr>
              <a:t> </a:t>
            </a:r>
            <a:r>
              <a:rPr lang="ru-RU" sz="2100" b="1" dirty="0">
                <a:solidFill>
                  <a:srgbClr val="002060"/>
                </a:solidFill>
              </a:rPr>
              <a:t>проходил очный этап </a:t>
            </a:r>
            <a:r>
              <a:rPr lang="en-US" sz="2100" b="1" dirty="0">
                <a:solidFill>
                  <a:srgbClr val="002060"/>
                </a:solidFill>
              </a:rPr>
              <a:t>XIV </a:t>
            </a:r>
            <a:r>
              <a:rPr lang="ru-RU" sz="2100" b="1" dirty="0" smtClean="0">
                <a:solidFill>
                  <a:srgbClr val="002060"/>
                </a:solidFill>
              </a:rPr>
              <a:t>республиканского</a:t>
            </a:r>
            <a:r>
              <a:rPr lang="x-none" sz="2100" b="1" smtClean="0">
                <a:solidFill>
                  <a:srgbClr val="002060"/>
                </a:solidFill>
              </a:rPr>
              <a:t> конкурс</a:t>
            </a:r>
            <a:r>
              <a:rPr lang="ru-RU" sz="2100" b="1" dirty="0" smtClean="0">
                <a:solidFill>
                  <a:srgbClr val="002060"/>
                </a:solidFill>
              </a:rPr>
              <a:t>а</a:t>
            </a:r>
            <a:r>
              <a:rPr lang="x-none" sz="2100" b="1" smtClean="0">
                <a:solidFill>
                  <a:srgbClr val="002060"/>
                </a:solidFill>
              </a:rPr>
              <a:t> </a:t>
            </a:r>
            <a:endParaRPr lang="ru-RU" sz="2100" b="1" dirty="0" smtClean="0">
              <a:solidFill>
                <a:srgbClr val="002060"/>
              </a:solidFill>
            </a:endParaRPr>
          </a:p>
          <a:p>
            <a:r>
              <a:rPr lang="x-none" sz="2100" b="1" smtClean="0">
                <a:solidFill>
                  <a:srgbClr val="002060"/>
                </a:solidFill>
              </a:rPr>
              <a:t>молодых исследователей</a:t>
            </a:r>
            <a:r>
              <a:rPr lang="ru-RU" sz="2100" b="1" dirty="0" smtClean="0">
                <a:solidFill>
                  <a:srgbClr val="002060"/>
                </a:solidFill>
              </a:rPr>
              <a:t> </a:t>
            </a:r>
            <a:r>
              <a:rPr lang="x-none" sz="2100" b="1" smtClean="0">
                <a:solidFill>
                  <a:srgbClr val="002060"/>
                </a:solidFill>
              </a:rPr>
              <a:t>«</a:t>
            </a:r>
            <a:r>
              <a:rPr lang="ru-RU" sz="2100" b="1" dirty="0">
                <a:solidFill>
                  <a:srgbClr val="002060"/>
                </a:solidFill>
              </a:rPr>
              <a:t>Ступень в науку</a:t>
            </a:r>
            <a:r>
              <a:rPr lang="x-none" sz="2100" b="1" smtClean="0">
                <a:solidFill>
                  <a:srgbClr val="002060"/>
                </a:solidFill>
              </a:rPr>
              <a:t>»</a:t>
            </a:r>
            <a:r>
              <a:rPr lang="ru-RU" sz="21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Станция юных натуралистов </a:t>
            </a:r>
            <a:r>
              <a:rPr lang="ru-RU" sz="2000" b="1" dirty="0" smtClean="0">
                <a:solidFill>
                  <a:srgbClr val="002060"/>
                </a:solidFill>
              </a:rPr>
              <a:t> подготовила </a:t>
            </a:r>
            <a:r>
              <a:rPr lang="ru-RU" sz="2000" b="1" dirty="0">
                <a:solidFill>
                  <a:srgbClr val="002060"/>
                </a:solidFill>
              </a:rPr>
              <a:t>к участию 17 одаренных детей.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Они </a:t>
            </a:r>
            <a:r>
              <a:rPr lang="ru-RU" sz="2000" b="1" dirty="0">
                <a:solidFill>
                  <a:srgbClr val="002060"/>
                </a:solidFill>
              </a:rPr>
              <a:t>защищали свои исследовательские работы в 8 номинациях из 21.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11 </a:t>
            </a:r>
            <a:r>
              <a:rPr lang="ru-RU" sz="2000" b="1" dirty="0">
                <a:solidFill>
                  <a:srgbClr val="002060"/>
                </a:solidFill>
              </a:rPr>
              <a:t>наших ребят стали призерами и были награждены дипломами. </a:t>
            </a:r>
          </a:p>
          <a:p>
            <a:endParaRPr lang="ru-RU" dirty="0"/>
          </a:p>
        </p:txBody>
      </p:sp>
      <p:pic>
        <p:nvPicPr>
          <p:cNvPr id="3" name="Picture 2" descr="C:\Documents and Settings\Q9\Рабочий стол\Альбом фото\20170130_120530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4"/>
          <a:stretch/>
        </p:blipFill>
        <p:spPr bwMode="auto">
          <a:xfrm>
            <a:off x="5220072" y="3842275"/>
            <a:ext cx="3395260" cy="27574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6" y="3842275"/>
            <a:ext cx="3816424" cy="275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0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4464496" cy="90054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Ступень в науку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6901" r="6392"/>
          <a:stretch/>
        </p:blipFill>
        <p:spPr bwMode="auto">
          <a:xfrm>
            <a:off x="1665244" y="4190744"/>
            <a:ext cx="3516732" cy="246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t="19068" b="9649"/>
          <a:stretch/>
        </p:blipFill>
        <p:spPr bwMode="auto">
          <a:xfrm>
            <a:off x="5543387" y="2197085"/>
            <a:ext cx="2994601" cy="426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5" b="7426"/>
          <a:stretch/>
        </p:blipFill>
        <p:spPr bwMode="auto">
          <a:xfrm>
            <a:off x="1832324" y="1196752"/>
            <a:ext cx="3319845" cy="246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5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653536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Национальное достояние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733971"/>
            <a:ext cx="8064896" cy="1974950"/>
          </a:xfrm>
          <a:ln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Призеры республиканского конкурса «Ступень в науку»</a:t>
            </a:r>
          </a:p>
          <a:p>
            <a:pPr mar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 были направлены в Москву для участия во всероссийском </a:t>
            </a:r>
            <a:r>
              <a:rPr lang="ru-RU" sz="2000" dirty="0" smtClean="0">
                <a:latin typeface="Bookman Old Style" panose="02050604050505020204" pitchFamily="18" charset="0"/>
              </a:rPr>
              <a:t>конкурсе достижений талантливой молодежи «Национальное достояние России». </a:t>
            </a:r>
          </a:p>
          <a:p>
            <a:pPr mar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Лауреатами заочного тура стали 2 исследователя НОУ,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Призерами стали </a:t>
            </a:r>
            <a:r>
              <a:rPr lang="ru-RU" sz="2000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Хачирова</a:t>
            </a:r>
            <a:r>
              <a:rPr lang="ru-RU" sz="2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К. ( 1 ) и </a:t>
            </a:r>
            <a:r>
              <a:rPr lang="ru-RU" sz="2000" dirty="0" err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Дзансолова</a:t>
            </a:r>
            <a:r>
              <a:rPr lang="ru-RU" sz="20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М. ( 2 ).</a:t>
            </a:r>
            <a:endParaRPr lang="ru-RU" sz="20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  <p:pic>
        <p:nvPicPr>
          <p:cNvPr id="4099" name="Picture 3" descr="C:\Documents and Settings\Q9\Рабочий стол\Альбом фото\IMG_6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1"/>
            <a:ext cx="4813204" cy="347684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96950"/>
            <a:ext cx="2543312" cy="347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514" y="260648"/>
            <a:ext cx="7653536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Национальное достояние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339" name="Picture 3" descr="C:\Documents and Settings\Q9\Рабочий стол\Альбом фото\IMG_6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09434"/>
            <a:ext cx="3763409" cy="2822557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00" y="1844824"/>
            <a:ext cx="2771747" cy="415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01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"/>
          <p:cNvSpPr>
            <a:spLocks noChangeArrowheads="1"/>
          </p:cNvSpPr>
          <p:nvPr/>
        </p:nvSpPr>
        <p:spPr bwMode="auto">
          <a:xfrm>
            <a:off x="2123728" y="-99392"/>
            <a:ext cx="64190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Цели и задачи СЮН </a:t>
            </a: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791616"/>
            <a:ext cx="7380312" cy="3046988"/>
          </a:xfrm>
          <a:prstGeom prst="rect">
            <a:avLst/>
          </a:prstGeom>
          <a:solidFill>
            <a:srgbClr val="F9FC8E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268288" indent="-268288" algn="ctr"/>
            <a:r>
              <a:rPr lang="ru-RU" sz="1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Цель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– создание условий для развития и воспитания </a:t>
            </a:r>
            <a:endParaRPr lang="ru-RU" sz="16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pPr marL="268288" indent="-268288" algn="ctr"/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личности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ребенка, удовлетворения потребности к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познанию</a:t>
            </a:r>
          </a:p>
          <a:p>
            <a:pPr marL="268288" indent="-268288" algn="ctr"/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творчеству,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удовлетворение потребности в дополнительных эколого-биологических образовательных услугах. </a:t>
            </a:r>
            <a:b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  </a:t>
            </a:r>
          </a:p>
          <a:p>
            <a:pPr marL="268288" indent="-268288" algn="ctr"/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 На СЮН реализуются следующие </a:t>
            </a:r>
            <a:r>
              <a:rPr lang="ru-RU" sz="1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основные  задачи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:</a:t>
            </a:r>
          </a:p>
          <a:p>
            <a:pPr marL="268288" indent="-268288" algn="ctr"/>
            <a:endParaRPr lang="ru-RU" sz="1600" b="1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Bookman Old Style" panose="02050604050505020204" pitchFamily="18" charset="0"/>
            </a:endParaRPr>
          </a:p>
          <a:p>
            <a:pPr marL="268288" indent="-268288"/>
            <a:r>
              <a:rPr lang="ru-RU" sz="1600" b="1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экологическое образование, просвещение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и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воспитание;</a:t>
            </a:r>
          </a:p>
          <a:p>
            <a:pPr marL="361950" indent="-361950"/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ru-RU" sz="1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 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вовлечение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подрастающего поколения в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решение    экологических  </a:t>
            </a:r>
            <a:r>
              <a:rPr lang="ru-RU" sz="1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проблем и </a:t>
            </a: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природоохранную деятельность;</a:t>
            </a:r>
          </a:p>
          <a:p>
            <a:pPr marL="268288" indent="-268288"/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-    развитие творческого потенциала детей;</a:t>
            </a:r>
          </a:p>
          <a:p>
            <a:pPr marL="268288" indent="-268288">
              <a:buFontTx/>
              <a:buChar char="-"/>
            </a:pPr>
            <a:r>
              <a:rPr lang="ru-RU" sz="16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ookman Old Style" panose="02050604050505020204" pitchFamily="18" charset="0"/>
              </a:rPr>
              <a:t> формирование здорового образа жизни.</a:t>
            </a:r>
            <a:endParaRPr lang="ru-RU" sz="1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501" y="0"/>
            <a:ext cx="8229600" cy="63408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Первые шаги в науке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703405"/>
            <a:ext cx="7488832" cy="2725595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Призеры младшей категории республиканского конкурса 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«Ступень в науку»  были направлены в Москву для участия во всероссийском детском конкурсе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научно-исследовательских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творческих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  «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Первые шаги в науке»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Все они стали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призерами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этого конкурса:  </a:t>
            </a:r>
          </a:p>
          <a:p>
            <a:pPr marL="1166813" indent="93663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1 место - 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Нартикоев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Хетаг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и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Джусоева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Дана;</a:t>
            </a:r>
          </a:p>
          <a:p>
            <a:pPr marL="1166813" indent="93663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2 место – Плиева Анна и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Журенкова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Татьяна;</a:t>
            </a:r>
          </a:p>
          <a:p>
            <a:pPr marL="1166813" indent="93663"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 Абсолютным победителем в номинации «История»  стал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Нартикоев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Хетаг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92"/>
          <a:stretch/>
        </p:blipFill>
        <p:spPr bwMode="auto">
          <a:xfrm>
            <a:off x="1475656" y="3635863"/>
            <a:ext cx="2757668" cy="299084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Documents and Settings\Q9\Рабочий стол\Альбом фото\20170503_142611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35863"/>
            <a:ext cx="3559904" cy="2953449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25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80928"/>
            <a:ext cx="3891996" cy="330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Q9\Рабочий стол\Альбом фото\IMG-20170510-WA001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45" y="1268760"/>
            <a:ext cx="3423038" cy="344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60648"/>
            <a:ext cx="39631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+mj-ea"/>
                <a:cs typeface="+mj-cs"/>
              </a:rPr>
              <a:t>Первые шаги в науке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564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36" y="116632"/>
            <a:ext cx="8229600" cy="56207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Иристон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Содержимое 3" descr="C:\Documents and Settings\Q9\Local Settings\Temporary Internet Files\Content.Word\20170222_133446.jpg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7" t="20086" r="27563" b="8547"/>
          <a:stretch/>
        </p:blipFill>
        <p:spPr bwMode="auto">
          <a:xfrm>
            <a:off x="1115616" y="3212976"/>
            <a:ext cx="3312368" cy="2925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Documents and Settings\Q9\Local Settings\Temporary Internet Files\Content.Word\20170222_1333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12976"/>
            <a:ext cx="3600400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115616" y="908720"/>
            <a:ext cx="7632848" cy="19082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4572000" algn="l"/>
              </a:tabLst>
            </a:pPr>
            <a:endParaRPr lang="ru-RU" sz="2000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  <a:tabLst>
                <a:tab pos="4572000" algn="l"/>
              </a:tabLst>
            </a:pPr>
            <a:r>
              <a:rPr lang="ru-RU" sz="2000" b="1" dirty="0" smtClean="0">
                <a:latin typeface="Bookman Old Style" panose="02050604050505020204" pitchFamily="18" charset="0"/>
                <a:ea typeface="Times New Roman"/>
              </a:rPr>
              <a:t>21-22 февраля проходил Республиканский  </a:t>
            </a:r>
          </a:p>
          <a:p>
            <a:pPr algn="ctr">
              <a:spcAft>
                <a:spcPts val="0"/>
              </a:spcAft>
              <a:tabLst>
                <a:tab pos="4572000" algn="l"/>
              </a:tabLst>
            </a:pPr>
            <a:r>
              <a:rPr lang="ru-RU" sz="2000" b="1" dirty="0">
                <a:latin typeface="Bookman Old Style" panose="02050604050505020204" pitchFamily="18" charset="0"/>
                <a:ea typeface="Times New Roman"/>
              </a:rPr>
              <a:t>туристско-краеведческий  конкурс "Мой </a:t>
            </a:r>
            <a:r>
              <a:rPr lang="ru-RU" sz="2000" b="1" dirty="0" err="1">
                <a:latin typeface="Bookman Old Style" panose="02050604050505020204" pitchFamily="18" charset="0"/>
                <a:ea typeface="Times New Roman"/>
              </a:rPr>
              <a:t>Иристон</a:t>
            </a:r>
            <a:r>
              <a:rPr lang="ru-RU" sz="2000" b="1" dirty="0">
                <a:latin typeface="Bookman Old Style" panose="02050604050505020204" pitchFamily="18" charset="0"/>
                <a:ea typeface="Times New Roman"/>
              </a:rPr>
              <a:t>».</a:t>
            </a:r>
          </a:p>
          <a:p>
            <a:pPr algn="ctr">
              <a:spcAft>
                <a:spcPts val="0"/>
              </a:spcAft>
              <a:tabLst>
                <a:tab pos="4572000" algn="l"/>
              </a:tabLst>
            </a:pPr>
            <a:r>
              <a:rPr lang="ru-RU" sz="2000" b="1" dirty="0">
                <a:latin typeface="Bookman Old Style" panose="02050604050505020204" pitchFamily="18" charset="0"/>
                <a:ea typeface="Times New Roman"/>
              </a:rPr>
              <a:t>В нем участвовало 7 юных исследователей станции</a:t>
            </a:r>
            <a:r>
              <a:rPr lang="ru-RU" sz="2000" b="1" dirty="0" smtClean="0">
                <a:latin typeface="Bookman Old Style" panose="02050604050505020204" pitchFamily="18" charset="0"/>
                <a:ea typeface="Times New Roman"/>
              </a:rPr>
              <a:t>.</a:t>
            </a:r>
          </a:p>
          <a:p>
            <a:pPr algn="ctr">
              <a:spcAft>
                <a:spcPts val="0"/>
              </a:spcAft>
              <a:tabLst>
                <a:tab pos="4572000" algn="l"/>
              </a:tabLst>
            </a:pPr>
            <a:r>
              <a:rPr lang="ru-RU" sz="2000" b="1" dirty="0" smtClean="0">
                <a:latin typeface="Bookman Old Style" panose="02050604050505020204" pitchFamily="18" charset="0"/>
                <a:ea typeface="Times New Roman"/>
              </a:rPr>
              <a:t>Все они стали призерами конкурса</a:t>
            </a:r>
            <a:r>
              <a:rPr lang="ru-RU" b="1" dirty="0" smtClean="0">
                <a:latin typeface="Bookman Old Style" panose="02050604050505020204" pitchFamily="18" charset="0"/>
                <a:ea typeface="Times New Roman"/>
              </a:rPr>
              <a:t>.</a:t>
            </a:r>
            <a:endParaRPr lang="ru-RU" b="1" dirty="0">
              <a:latin typeface="Bookman Old Style" panose="02050604050505020204" pitchFamily="18" charset="0"/>
              <a:ea typeface="Times New Roman"/>
            </a:endParaRPr>
          </a:p>
          <a:p>
            <a:pPr>
              <a:spcAft>
                <a:spcPts val="0"/>
              </a:spcAft>
              <a:tabLst>
                <a:tab pos="4572000" algn="l"/>
              </a:tabLst>
            </a:pP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sz="11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782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309" y="23725"/>
            <a:ext cx="7080691" cy="5620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Колмогоровские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чтения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692696"/>
            <a:ext cx="6480720" cy="1023024"/>
          </a:xfrm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Bookman Old Style" panose="02050604050505020204" pitchFamily="18" charset="0"/>
              </a:rPr>
              <a:t>В </a:t>
            </a:r>
            <a:r>
              <a:rPr lang="ru-RU" sz="2000" b="1" dirty="0" err="1" smtClean="0">
                <a:latin typeface="Bookman Old Style" panose="02050604050505020204" pitchFamily="18" charset="0"/>
              </a:rPr>
              <a:t>Колмогоровских</a:t>
            </a:r>
            <a:r>
              <a:rPr lang="ru-RU" sz="2000" b="1" dirty="0" smtClean="0">
                <a:latin typeface="Bookman Old Style" panose="02050604050505020204" pitchFamily="18" charset="0"/>
              </a:rPr>
              <a:t> чтениях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Bookman Old Style" panose="02050604050505020204" pitchFamily="18" charset="0"/>
              </a:rPr>
              <a:t>приняли участие 4 исследователя. </a:t>
            </a:r>
          </a:p>
          <a:p>
            <a:pPr marL="0" indent="0" algn="ctr">
              <a:buNone/>
            </a:pPr>
            <a:r>
              <a:rPr lang="ru-RU" sz="2000" b="1" dirty="0" err="1" smtClean="0">
                <a:latin typeface="Bookman Old Style" panose="02050604050505020204" pitchFamily="18" charset="0"/>
              </a:rPr>
              <a:t>Хачирова</a:t>
            </a:r>
            <a:r>
              <a:rPr lang="ru-RU" sz="2000" b="1" dirty="0" smtClean="0">
                <a:latin typeface="Bookman Old Style" panose="02050604050505020204" pitchFamily="18" charset="0"/>
              </a:rPr>
              <a:t> Кристина стала призером (2 место) 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128" y="4077072"/>
            <a:ext cx="3095832" cy="26231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34" y="1867713"/>
            <a:ext cx="2441020" cy="1994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Documents and Settings\Q9\Рабочий стол\DSCN67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9" y="891326"/>
            <a:ext cx="1800200" cy="293265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Q9\Рабочий стол\DSCN67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45" y="1848454"/>
            <a:ext cx="2685229" cy="201392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Q9\Рабочий стол\Рисунок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9" y="4097272"/>
            <a:ext cx="4346970" cy="26231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0"/>
            <a:ext cx="6994550" cy="62068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Зеленая планета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24365" y="692695"/>
            <a:ext cx="7765715" cy="31924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Bookman Old Style" panose="02050604050505020204" pitchFamily="18" charset="0"/>
              </a:rPr>
              <a:t>10 апреля </a:t>
            </a:r>
            <a:r>
              <a:rPr lang="ru-RU" sz="1600" b="1" dirty="0" smtClean="0">
                <a:latin typeface="Bookman Old Style" panose="02050604050505020204" pitchFamily="18" charset="0"/>
              </a:rPr>
              <a:t>наши юннаты приняли </a:t>
            </a:r>
            <a:r>
              <a:rPr lang="ru-RU" sz="1600" b="1" dirty="0">
                <a:latin typeface="Bookman Old Style" panose="02050604050505020204" pitchFamily="18" charset="0"/>
              </a:rPr>
              <a:t>участие 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pPr marL="361950" indent="0" algn="ctr" defTabSz="441325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в </a:t>
            </a:r>
            <a:r>
              <a:rPr lang="ru-RU" sz="1600" b="1" dirty="0">
                <a:latin typeface="Bookman Old Style" panose="02050604050505020204" pitchFamily="18" charset="0"/>
              </a:rPr>
              <a:t>Северо-Осетинском </a:t>
            </a:r>
            <a:r>
              <a:rPr lang="ru-RU" sz="1600" b="1" dirty="0" smtClean="0">
                <a:latin typeface="Bookman Old Style" panose="02050604050505020204" pitchFamily="18" charset="0"/>
              </a:rPr>
              <a:t>детском </a:t>
            </a:r>
            <a:r>
              <a:rPr lang="ru-RU" sz="1600" b="1" dirty="0">
                <a:latin typeface="Bookman Old Style" panose="02050604050505020204" pitchFamily="18" charset="0"/>
              </a:rPr>
              <a:t>экологическом </a:t>
            </a:r>
            <a:r>
              <a:rPr lang="ru-RU" sz="1600" b="1" dirty="0" smtClean="0">
                <a:latin typeface="Bookman Old Style" panose="02050604050505020204" pitchFamily="18" charset="0"/>
              </a:rPr>
              <a:t>форуме</a:t>
            </a:r>
          </a:p>
          <a:p>
            <a:pPr marL="361950" indent="0" algn="ctr" defTabSz="441325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latin typeface="Bookman Old Style" panose="02050604050505020204" pitchFamily="18" charset="0"/>
              </a:rPr>
              <a:t>«Зеленая планета - 2017». </a:t>
            </a:r>
            <a:endParaRPr lang="ru-RU" sz="1600" b="1" dirty="0" smtClean="0">
              <a:latin typeface="Bookman Old Style" panose="02050604050505020204" pitchFamily="18" charset="0"/>
            </a:endParaRPr>
          </a:p>
          <a:p>
            <a:pPr marL="361950" indent="0" algn="ctr" defTabSz="441325">
              <a:buNone/>
            </a:pPr>
            <a:endParaRPr lang="ru-RU" sz="1600" b="1" dirty="0" smtClean="0">
              <a:latin typeface="Bookman Old Style" panose="02050604050505020204" pitchFamily="18" charset="0"/>
            </a:endParaRPr>
          </a:p>
          <a:p>
            <a:pPr marL="361950" indent="0" algn="ctr" defTabSz="441325">
              <a:buNone/>
            </a:pPr>
            <a:r>
              <a:rPr lang="ru-RU" sz="1600" b="1" dirty="0" smtClean="0">
                <a:latin typeface="Bookman Old Style" panose="02050604050505020204" pitchFamily="18" charset="0"/>
              </a:rPr>
              <a:t>На </a:t>
            </a:r>
            <a:r>
              <a:rPr lang="ru-RU" sz="1600" b="1" dirty="0">
                <a:latin typeface="Bookman Old Style" panose="02050604050505020204" pitchFamily="18" charset="0"/>
              </a:rPr>
              <a:t>конкурс представлено 20 работ по 3 номинациям</a:t>
            </a:r>
            <a:r>
              <a:rPr lang="ru-RU" sz="1600" b="1" dirty="0" smtClean="0">
                <a:latin typeface="Bookman Old Style" panose="02050604050505020204" pitchFamily="18" charset="0"/>
              </a:rPr>
              <a:t>:</a:t>
            </a:r>
          </a:p>
          <a:p>
            <a:pPr marL="725488" indent="-363538" defTabSz="441325"/>
            <a:r>
              <a:rPr lang="ru-RU" sz="1600" b="1" dirty="0" smtClean="0">
                <a:latin typeface="Bookman Old Style" panose="02050604050505020204" pitchFamily="18" charset="0"/>
              </a:rPr>
              <a:t>исследовательские </a:t>
            </a:r>
            <a:r>
              <a:rPr lang="ru-RU" sz="1600" b="1" dirty="0">
                <a:latin typeface="Bookman Old Style" panose="02050604050505020204" pitchFamily="18" charset="0"/>
              </a:rPr>
              <a:t>проекты «Природа – бесценный дар, </a:t>
            </a:r>
            <a:r>
              <a:rPr lang="ru-RU" sz="1600" b="1" dirty="0" smtClean="0">
                <a:latin typeface="Bookman Old Style" panose="02050604050505020204" pitchFamily="18" charset="0"/>
              </a:rPr>
              <a:t>    один </a:t>
            </a:r>
            <a:r>
              <a:rPr lang="ru-RU" sz="1600" b="1" dirty="0">
                <a:latin typeface="Bookman Old Style" panose="02050604050505020204" pitchFamily="18" charset="0"/>
              </a:rPr>
              <a:t>на всех» (</a:t>
            </a:r>
            <a:r>
              <a:rPr lang="ru-RU" sz="1600" b="1" dirty="0" smtClean="0">
                <a:latin typeface="Bookman Old Style" panose="02050604050505020204" pitchFamily="18" charset="0"/>
              </a:rPr>
              <a:t>6);</a:t>
            </a:r>
          </a:p>
          <a:p>
            <a:pPr marL="725488" indent="-363538" defTabSz="725488"/>
            <a:r>
              <a:rPr lang="ru-RU" sz="1600" b="1" dirty="0" smtClean="0">
                <a:latin typeface="Bookman Old Style" panose="02050604050505020204" pitchFamily="18" charset="0"/>
              </a:rPr>
              <a:t>декоративно </a:t>
            </a:r>
            <a:r>
              <a:rPr lang="ru-RU" sz="1600" b="1" dirty="0">
                <a:latin typeface="Bookman Old Style" panose="02050604050505020204" pitchFamily="18" charset="0"/>
              </a:rPr>
              <a:t>прикладное искусство «Зеленая планета  </a:t>
            </a:r>
            <a:r>
              <a:rPr lang="ru-RU" sz="1600" b="1" dirty="0" smtClean="0">
                <a:latin typeface="Bookman Old Style" panose="02050604050505020204" pitchFamily="18" charset="0"/>
              </a:rPr>
              <a:t> глазами </a:t>
            </a:r>
            <a:r>
              <a:rPr lang="ru-RU" sz="1600" b="1" dirty="0">
                <a:latin typeface="Bookman Old Style" panose="02050604050505020204" pitchFamily="18" charset="0"/>
              </a:rPr>
              <a:t>детей» (7);</a:t>
            </a:r>
          </a:p>
          <a:p>
            <a:pPr marL="361950" indent="0" defTabSz="441325"/>
            <a:r>
              <a:rPr lang="ru-RU" sz="1600" b="1" dirty="0">
                <a:latin typeface="Bookman Old Style" panose="02050604050505020204" pitchFamily="18" charset="0"/>
              </a:rPr>
              <a:t>    фото и видеопроекты  «Эко-объектив» (7</a:t>
            </a:r>
            <a:r>
              <a:rPr lang="ru-RU" sz="1600" b="1" dirty="0" smtClean="0">
                <a:latin typeface="Bookman Old Style" panose="02050604050505020204" pitchFamily="18" charset="0"/>
              </a:rPr>
              <a:t>);</a:t>
            </a:r>
          </a:p>
          <a:p>
            <a:pPr marL="361950" indent="0" defTabSz="441325">
              <a:buNone/>
            </a:pPr>
            <a:r>
              <a:rPr lang="ru-RU" sz="1600" b="1" dirty="0">
                <a:latin typeface="Bookman Old Style" panose="02050604050505020204" pitchFamily="18" charset="0"/>
              </a:rPr>
              <a:t>	</a:t>
            </a:r>
            <a:r>
              <a:rPr lang="ru-RU" sz="1600" b="1" dirty="0" smtClean="0">
                <a:latin typeface="Bookman Old Style" panose="02050604050505020204" pitchFamily="18" charset="0"/>
              </a:rPr>
              <a:t>	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             14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конкурсантов стали призерами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конкурса.</a:t>
            </a:r>
            <a:endParaRPr lang="ru-RU" sz="16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J:\Нам и внукам - 2017\IMG-20170603-WA00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4144964"/>
            <a:ext cx="4392488" cy="24729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0243" name="Picture 3" descr="J:\Нам и внукам - 2017\IMG-20170603-WA001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0203" t="4819" r="22384"/>
          <a:stretch>
            <a:fillRect/>
          </a:stretch>
        </p:blipFill>
        <p:spPr bwMode="auto">
          <a:xfrm>
            <a:off x="5816729" y="4146832"/>
            <a:ext cx="2661896" cy="248442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9051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08912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Природоохранная акция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7785" y="620688"/>
            <a:ext cx="8391306" cy="1521287"/>
          </a:xfrm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1600" b="1" dirty="0" smtClean="0">
                <a:latin typeface="Bookman Old Style" pitchFamily="18" charset="0"/>
              </a:rPr>
              <a:t>1 апреля в </a:t>
            </a:r>
            <a:r>
              <a:rPr lang="ru-RU" sz="1600" b="1" dirty="0">
                <a:latin typeface="Bookman Old Style" pitchFamily="18" charset="0"/>
              </a:rPr>
              <a:t>парке Победы г. </a:t>
            </a:r>
            <a:r>
              <a:rPr lang="ru-RU" sz="1600" b="1" dirty="0" smtClean="0">
                <a:latin typeface="Bookman Old Style" pitchFamily="18" charset="0"/>
              </a:rPr>
              <a:t>Владикавказа </a:t>
            </a:r>
          </a:p>
          <a:p>
            <a:pPr marL="0" lvl="0" indent="0" algn="ctr">
              <a:buNone/>
            </a:pPr>
            <a:r>
              <a:rPr lang="ru-RU" sz="1600" b="1" dirty="0" smtClean="0">
                <a:latin typeface="Bookman Old Style" pitchFamily="18" charset="0"/>
              </a:rPr>
              <a:t>Проводилась Республиканская </a:t>
            </a:r>
            <a:r>
              <a:rPr lang="ru-RU" sz="1600" b="1" dirty="0">
                <a:solidFill>
                  <a:srgbClr val="FF0000"/>
                </a:solidFill>
                <a:latin typeface="Bookman Old Style" pitchFamily="18" charset="0"/>
              </a:rPr>
              <a:t>акция посадки </a:t>
            </a:r>
            <a:r>
              <a:rPr lang="ru-RU" sz="1600" b="1" dirty="0" smtClean="0">
                <a:solidFill>
                  <a:srgbClr val="FF0000"/>
                </a:solidFill>
                <a:latin typeface="Bookman Old Style" pitchFamily="18" charset="0"/>
              </a:rPr>
              <a:t>леса</a:t>
            </a:r>
            <a:r>
              <a:rPr lang="ru-RU" sz="1600" b="1" dirty="0" smtClean="0">
                <a:latin typeface="Bookman Old Style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itchFamily="18" charset="0"/>
              </a:rPr>
              <a:t>Юннаты станции приняли участие в акции в составе 10 человек.</a:t>
            </a:r>
          </a:p>
          <a:p>
            <a:pPr marL="0" indent="0" algn="ctr">
              <a:buNone/>
            </a:pPr>
            <a:r>
              <a:rPr lang="ru-RU" sz="1600" b="1" dirty="0" smtClean="0">
                <a:latin typeface="Bookman Old Style" pitchFamily="18" charset="0"/>
              </a:rPr>
              <a:t> Это юннаты из СОШ </a:t>
            </a:r>
            <a:r>
              <a:rPr lang="ru-RU" sz="1600" b="1" dirty="0">
                <a:latin typeface="Bookman Old Style" pitchFamily="18" charset="0"/>
              </a:rPr>
              <a:t>№2 с. Октябрьское и СОШ № 1 с. </a:t>
            </a:r>
            <a:r>
              <a:rPr lang="ru-RU" sz="1600" b="1" dirty="0" err="1" smtClean="0">
                <a:latin typeface="Bookman Old Style" pitchFamily="18" charset="0"/>
              </a:rPr>
              <a:t>Камбилеевское</a:t>
            </a:r>
            <a:r>
              <a:rPr lang="ru-RU" sz="1600" b="1" dirty="0" smtClean="0">
                <a:latin typeface="Bookman Old Style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1600" b="1" i="1" dirty="0" smtClean="0">
                <a:latin typeface="Bookman Old Style" pitchFamily="18" charset="0"/>
              </a:rPr>
              <a:t>(ответственные </a:t>
            </a:r>
            <a:r>
              <a:rPr lang="ru-RU" sz="1600" b="1" i="1" dirty="0">
                <a:latin typeface="Bookman Old Style" pitchFamily="18" charset="0"/>
              </a:rPr>
              <a:t>– </a:t>
            </a:r>
            <a:r>
              <a:rPr lang="ru-RU" sz="1600" b="1" i="1" dirty="0" err="1">
                <a:latin typeface="Bookman Old Style" pitchFamily="18" charset="0"/>
              </a:rPr>
              <a:t>Нартикоева</a:t>
            </a:r>
            <a:r>
              <a:rPr lang="ru-RU" sz="1600" b="1" i="1" dirty="0">
                <a:latin typeface="Bookman Old Style" pitchFamily="18" charset="0"/>
              </a:rPr>
              <a:t> Л.В., </a:t>
            </a:r>
            <a:r>
              <a:rPr lang="ru-RU" sz="1600" b="1" i="1" dirty="0" err="1">
                <a:latin typeface="Bookman Old Style" pitchFamily="18" charset="0"/>
              </a:rPr>
              <a:t>Тедеева</a:t>
            </a:r>
            <a:r>
              <a:rPr lang="ru-RU" sz="1600" b="1" i="1" dirty="0">
                <a:latin typeface="Bookman Old Style" pitchFamily="18" charset="0"/>
              </a:rPr>
              <a:t> Ф.М</a:t>
            </a:r>
            <a:r>
              <a:rPr lang="ru-RU" sz="1600" b="1" i="1" dirty="0" smtClean="0">
                <a:latin typeface="Bookman Old Style" pitchFamily="18" charset="0"/>
              </a:rPr>
              <a:t>.)</a:t>
            </a:r>
            <a:endParaRPr lang="ru-RU" sz="1600" b="1" i="1" dirty="0">
              <a:latin typeface="Bookman Old Style" pitchFamily="18" charset="0"/>
            </a:endParaRPr>
          </a:p>
          <a:p>
            <a:endParaRPr lang="ru-RU" sz="18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70869"/>
            <a:ext cx="2479814" cy="199423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J:\Нам и внукам - 2017\20170324_1210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948"/>
          <a:stretch/>
        </p:blipFill>
        <p:spPr bwMode="auto">
          <a:xfrm>
            <a:off x="2915816" y="4567519"/>
            <a:ext cx="4071966" cy="20855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70871"/>
            <a:ext cx="2761356" cy="199423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Природоохранная акция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0688"/>
            <a:ext cx="8856984" cy="158417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000" b="1" dirty="0" smtClean="0"/>
              <a:t>По приглашению Министерства природных ресурсов и экологии</a:t>
            </a:r>
          </a:p>
          <a:p>
            <a:pPr marL="0" lvl="0" indent="0" algn="ctr">
              <a:buNone/>
            </a:pPr>
            <a:r>
              <a:rPr lang="ru-RU" sz="2000" b="1" dirty="0" smtClean="0"/>
              <a:t>юннаты </a:t>
            </a:r>
            <a:r>
              <a:rPr lang="ru-RU" sz="2000" b="1" dirty="0"/>
              <a:t>творческого объединения «Город мастеров» </a:t>
            </a:r>
            <a:r>
              <a:rPr lang="ru-RU" sz="2000" b="1" dirty="0" smtClean="0"/>
              <a:t> (педагог </a:t>
            </a:r>
            <a:r>
              <a:rPr lang="ru-RU" sz="2000" b="1" dirty="0" err="1" smtClean="0"/>
              <a:t>Тедеева</a:t>
            </a:r>
            <a:r>
              <a:rPr lang="ru-RU" sz="2000" b="1" dirty="0" smtClean="0"/>
              <a:t> Ф.М.) приняли участие в </a:t>
            </a:r>
            <a:r>
              <a:rPr lang="ru-RU" sz="2000" b="1" dirty="0"/>
              <a:t>мероприятии по реализации проекта по </a:t>
            </a:r>
            <a:r>
              <a:rPr lang="ru-RU" sz="2000" b="1" dirty="0">
                <a:solidFill>
                  <a:srgbClr val="FF0000"/>
                </a:solidFill>
              </a:rPr>
              <a:t>восстановлению  переднеазиатского леопарда</a:t>
            </a:r>
            <a:r>
              <a:rPr lang="ru-RU" sz="2000" b="1" dirty="0"/>
              <a:t> в </a:t>
            </a:r>
            <a:r>
              <a:rPr lang="ru-RU" sz="2000" b="1" dirty="0" smtClean="0"/>
              <a:t>РСО-Алания.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7"/>
            <a:ext cx="3151529" cy="203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3072360" cy="203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93260"/>
            <a:ext cx="3617604" cy="240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9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Природоохранная акция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7"/>
            <a:ext cx="8568952" cy="3312367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Bookman Old Style" panose="02050604050505020204" pitchFamily="18" charset="0"/>
              </a:rPr>
              <a:t>С </a:t>
            </a:r>
            <a:r>
              <a:rPr lang="ru-RU" sz="2000" b="1" dirty="0">
                <a:latin typeface="Bookman Old Style" panose="02050604050505020204" pitchFamily="18" charset="0"/>
              </a:rPr>
              <a:t>10 по 14 апреля </a:t>
            </a:r>
            <a:r>
              <a:rPr lang="ru-RU" sz="2000" b="1" dirty="0" smtClean="0">
                <a:latin typeface="Bookman Old Style" panose="02050604050505020204" pitchFamily="18" charset="0"/>
              </a:rPr>
              <a:t>- проведен районный этап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Bookman Old Style" panose="02050604050505020204" pitchFamily="18" charset="0"/>
              </a:rPr>
              <a:t>республиканской </a:t>
            </a:r>
            <a:r>
              <a:rPr lang="ru-RU" sz="2000" b="1" dirty="0">
                <a:latin typeface="Bookman Old Style" panose="02050604050505020204" pitchFamily="18" charset="0"/>
              </a:rPr>
              <a:t>экологической </a:t>
            </a:r>
            <a:r>
              <a:rPr lang="ru-RU" sz="2000" b="1" dirty="0" smtClean="0">
                <a:latin typeface="Bookman Old Style" panose="02050604050505020204" pitchFamily="18" charset="0"/>
              </a:rPr>
              <a:t>акции</a:t>
            </a:r>
          </a:p>
          <a:p>
            <a:pPr marL="0" indent="0" algn="ctr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«Природы нежное творенье руками детскими  взрастим</a:t>
            </a:r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».</a:t>
            </a:r>
          </a:p>
          <a:p>
            <a:pPr marL="725488" indent="-6350"/>
            <a:r>
              <a:rPr lang="ru-RU" sz="1800" b="1" dirty="0" smtClean="0">
                <a:latin typeface="Bookman Old Style" panose="02050604050505020204" pitchFamily="18" charset="0"/>
              </a:rPr>
              <a:t>    16 </a:t>
            </a:r>
            <a:r>
              <a:rPr lang="ru-RU" sz="1800" b="1" dirty="0">
                <a:latin typeface="Bookman Old Style" panose="02050604050505020204" pitchFamily="18" charset="0"/>
              </a:rPr>
              <a:t>школ  района были обеспечены </a:t>
            </a:r>
            <a:r>
              <a:rPr lang="ru-RU" sz="1800" b="1" dirty="0" smtClean="0">
                <a:latin typeface="Bookman Old Style" panose="02050604050505020204" pitchFamily="18" charset="0"/>
              </a:rPr>
              <a:t>саженцами  </a:t>
            </a:r>
            <a:r>
              <a:rPr lang="ru-RU" sz="1800" b="1" dirty="0">
                <a:latin typeface="Bookman Old Style" panose="02050604050505020204" pitchFamily="18" charset="0"/>
              </a:rPr>
              <a:t>деревьев в количестве 280 шт</a:t>
            </a:r>
            <a:r>
              <a:rPr lang="ru-RU" sz="1800" b="1" dirty="0" smtClean="0">
                <a:latin typeface="Bookman Old Style" panose="02050604050505020204" pitchFamily="18" charset="0"/>
              </a:rPr>
              <a:t>. (Ответственная – </a:t>
            </a:r>
            <a:r>
              <a:rPr lang="ru-RU" sz="1800" b="1" dirty="0" err="1" smtClean="0">
                <a:latin typeface="Bookman Old Style" panose="02050604050505020204" pitchFamily="18" charset="0"/>
              </a:rPr>
              <a:t>Нартикоева</a:t>
            </a:r>
            <a:r>
              <a:rPr lang="ru-RU" sz="1800" b="1" dirty="0" smtClean="0">
                <a:latin typeface="Bookman Old Style" panose="02050604050505020204" pitchFamily="18" charset="0"/>
              </a:rPr>
              <a:t> Л.В.) </a:t>
            </a:r>
          </a:p>
          <a:p>
            <a:pPr marL="725488" indent="-6350"/>
            <a:r>
              <a:rPr lang="ru-RU" sz="1800" b="1" dirty="0" smtClean="0">
                <a:latin typeface="Bookman Old Style" panose="02050604050505020204" pitchFamily="18" charset="0"/>
              </a:rPr>
              <a:t>    В </a:t>
            </a:r>
            <a:r>
              <a:rPr lang="ru-RU" sz="1800" b="1" dirty="0">
                <a:latin typeface="Bookman Old Style" panose="02050604050505020204" pitchFamily="18" charset="0"/>
              </a:rPr>
              <a:t>рамках районной акции </a:t>
            </a:r>
            <a:r>
              <a:rPr lang="ru-RU" sz="1800" b="1" dirty="0" smtClean="0">
                <a:latin typeface="Bookman Old Style" panose="02050604050505020204" pitchFamily="18" charset="0"/>
              </a:rPr>
              <a:t>педагоги СЮН провели </a:t>
            </a:r>
            <a:r>
              <a:rPr lang="ru-RU" sz="1800" b="1" dirty="0">
                <a:latin typeface="Bookman Old Style" panose="02050604050505020204" pitchFamily="18" charset="0"/>
              </a:rPr>
              <a:t>с обучающимися базовых школ посадку саженцев деревьев и многолетних цветочно-декоративных </a:t>
            </a:r>
            <a:r>
              <a:rPr lang="ru-RU" sz="1800" b="1" dirty="0" smtClean="0">
                <a:latin typeface="Bookman Old Style" panose="02050604050505020204" pitchFamily="18" charset="0"/>
              </a:rPr>
              <a:t>растений .</a:t>
            </a:r>
          </a:p>
          <a:p>
            <a:pPr marL="719138" indent="0" algn="ctr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(</a:t>
            </a:r>
            <a:r>
              <a:rPr lang="ru-RU" sz="1800" b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Табуева</a:t>
            </a: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З.Г. – СОШ с. </a:t>
            </a:r>
            <a:r>
              <a:rPr lang="ru-RU" sz="1800" b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Куртат</a:t>
            </a: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,  </a:t>
            </a:r>
            <a:r>
              <a:rPr lang="ru-RU" sz="1800" b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Канатова</a:t>
            </a: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А.А.  - СОШ </a:t>
            </a:r>
            <a:r>
              <a:rPr lang="ru-RU" sz="1800" b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с. </a:t>
            </a:r>
            <a:r>
              <a:rPr lang="ru-RU" sz="1800" b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Донгарон</a:t>
            </a: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,  </a:t>
            </a:r>
            <a:r>
              <a:rPr lang="ru-RU" sz="1800" b="1" dirty="0" err="1" smtClean="0">
                <a:solidFill>
                  <a:srgbClr val="0070C0"/>
                </a:solidFill>
                <a:latin typeface="Bookman Old Style" panose="02050604050505020204" pitchFamily="18" charset="0"/>
              </a:rPr>
              <a:t>Хубецова</a:t>
            </a:r>
            <a:r>
              <a:rPr lang="ru-RU" sz="1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 Д.Т. – СОШ №1 с. Октябрьское).</a:t>
            </a:r>
            <a:endParaRPr lang="ru-RU" sz="1800" b="1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19"/>
          <a:stretch/>
        </p:blipFill>
        <p:spPr bwMode="auto">
          <a:xfrm>
            <a:off x="323528" y="4149080"/>
            <a:ext cx="2746251" cy="2432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8088"/>
          <a:stretch/>
        </p:blipFill>
        <p:spPr bwMode="auto">
          <a:xfrm>
            <a:off x="6156176" y="4152986"/>
            <a:ext cx="2760140" cy="24306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8051"/>
          <a:stretch/>
        </p:blipFill>
        <p:spPr bwMode="auto">
          <a:xfrm>
            <a:off x="3535269" y="4149080"/>
            <a:ext cx="2222593" cy="243023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47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15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Природоохранная акция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639614" cy="3312367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Районная природоохранная акция </a:t>
            </a:r>
            <a:r>
              <a:rPr lang="ru-RU" sz="1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«Зеленый щит» </a:t>
            </a:r>
          </a:p>
          <a:p>
            <a:pPr marL="0" lv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была посвящена Дню Победы. </a:t>
            </a:r>
          </a:p>
          <a:p>
            <a:pPr marL="898525" lvl="0" indent="36195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Для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озеленения территорий образовательных учреждений 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района  СЮН 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предоставила посадочный материал - многолетние садовые цветы.</a:t>
            </a:r>
          </a:p>
          <a:p>
            <a:pPr marL="0" lv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lv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Акции проводились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базе 3 учреждений: </a:t>
            </a:r>
          </a:p>
          <a:p>
            <a:pPr marL="727075" lvl="0" indent="-190500"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18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апреля на базе СОШ № 2 с. Октябрьское (</a:t>
            </a:r>
            <a:r>
              <a:rPr lang="ru-RU" sz="18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Тедеева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Ф.М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.);</a:t>
            </a:r>
          </a:p>
          <a:p>
            <a:pPr marL="727075" lvl="0" indent="-190500"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27 апреля – ДОУ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№ 3  (</a:t>
            </a:r>
            <a:r>
              <a:rPr lang="ru-RU" sz="18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Выскребенец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Т.А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.);</a:t>
            </a:r>
          </a:p>
          <a:p>
            <a:pPr marL="727075" lvl="0" indent="-190500">
              <a:buFont typeface="Courier New" panose="02070309020205020404" pitchFamily="49" charset="0"/>
              <a:buChar char="o"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28 апреля –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СОШ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№ 1 с. Октябрьское (</a:t>
            </a:r>
            <a:r>
              <a:rPr lang="ru-RU" sz="1800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Хубецова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Д.Т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.)</a:t>
            </a: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809625" lvl="0" indent="360363">
              <a:buFont typeface="Courier New" panose="02070309020205020404" pitchFamily="49" charset="0"/>
              <a:buChar char="o"/>
            </a:pP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809625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/>
          <a:stretch/>
        </p:blipFill>
        <p:spPr bwMode="auto">
          <a:xfrm>
            <a:off x="251520" y="4506775"/>
            <a:ext cx="2361076" cy="206549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32914"/>
            <a:ext cx="2609807" cy="207170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J:\Нам и внукам - 2017\2017-05-05 22.16.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552233"/>
            <a:ext cx="2747498" cy="207170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3278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2780929"/>
            <a:ext cx="8229600" cy="77137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Шефская помощь ДОУ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 descr="G:\Фото СЮН\SAM_019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589415"/>
            <a:ext cx="3672408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L:\Фото СЮН\SAM_01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8" y="3776646"/>
            <a:ext cx="3544396" cy="281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Фото СЮН\SAM_02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7"/>
          <a:stretch/>
        </p:blipFill>
        <p:spPr bwMode="auto">
          <a:xfrm>
            <a:off x="4970102" y="620688"/>
            <a:ext cx="3405914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Фото СЮН\SAM_01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67" y="3814867"/>
            <a:ext cx="3238949" cy="27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19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Образовательная деятельность СЮН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80920" cy="1584176"/>
          </a:xfrm>
          <a:ln>
            <a:solidFill>
              <a:srgbClr val="FF000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2200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2016-2017 учебном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году детские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творческие объединения 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работали </a:t>
            </a:r>
            <a:r>
              <a:rPr lang="ru-RU" sz="2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 базе 10 школ  Пригородного района</a:t>
            </a: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buNone/>
            </a:pPr>
            <a:endParaRPr lang="ru-RU" sz="2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52 творческих объединениях  занималось  780 обучающихся.</a:t>
            </a:r>
          </a:p>
          <a:p>
            <a:pPr marL="0" indent="0" algn="ctr">
              <a:buNone/>
            </a:pPr>
            <a:endParaRPr lang="ru-RU" sz="20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629509"/>
              </p:ext>
            </p:extLst>
          </p:nvPr>
        </p:nvGraphicFramePr>
        <p:xfrm>
          <a:off x="467544" y="2636912"/>
          <a:ext cx="8280919" cy="3792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49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296"/>
            <a:ext cx="8280920" cy="861423"/>
          </a:xfrm>
          <a:ln>
            <a:noFill/>
          </a:ln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«Чистим вместе»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37014" y="980728"/>
            <a:ext cx="8599231" cy="1440160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algn="ctr">
              <a:buNone/>
            </a:pPr>
            <a:r>
              <a:rPr lang="ru-RU" sz="1800" dirty="0" smtClean="0">
                <a:latin typeface="Bookman Old Style" panose="02050604050505020204" pitchFamily="18" charset="0"/>
              </a:rPr>
              <a:t>Юннаты творческого объединения </a:t>
            </a:r>
            <a:r>
              <a:rPr lang="ru-RU" sz="1800" dirty="0">
                <a:latin typeface="Bookman Old Style" panose="02050604050505020204" pitchFamily="18" charset="0"/>
              </a:rPr>
              <a:t>«Экологическое краеведение» </a:t>
            </a:r>
            <a:r>
              <a:rPr lang="ru-RU" sz="1800" dirty="0" smtClean="0">
                <a:latin typeface="Bookman Old Style" panose="02050604050505020204" pitchFamily="18" charset="0"/>
              </a:rPr>
              <a:t>(педагог </a:t>
            </a:r>
            <a:r>
              <a:rPr lang="ru-RU" sz="1800" dirty="0" err="1" smtClean="0">
                <a:latin typeface="Bookman Old Style" panose="02050604050505020204" pitchFamily="18" charset="0"/>
              </a:rPr>
              <a:t>Токова</a:t>
            </a:r>
            <a:r>
              <a:rPr lang="ru-RU" sz="1800" dirty="0" smtClean="0">
                <a:latin typeface="Bookman Old Style" panose="02050604050505020204" pitchFamily="18" charset="0"/>
              </a:rPr>
              <a:t> </a:t>
            </a:r>
            <a:r>
              <a:rPr lang="ru-RU" sz="1800" dirty="0">
                <a:latin typeface="Bookman Old Style" panose="02050604050505020204" pitchFamily="18" charset="0"/>
              </a:rPr>
              <a:t>Э.К.) </a:t>
            </a:r>
            <a:r>
              <a:rPr lang="ru-RU" sz="1800" dirty="0" smtClean="0">
                <a:latin typeface="Bookman Old Style" panose="02050604050505020204" pitchFamily="18" charset="0"/>
              </a:rPr>
              <a:t> провели  </a:t>
            </a:r>
            <a:r>
              <a:rPr lang="ru-RU" sz="1800" dirty="0">
                <a:latin typeface="Bookman Old Style" panose="02050604050505020204" pitchFamily="18" charset="0"/>
              </a:rPr>
              <a:t>в помощь одиноким людям </a:t>
            </a:r>
            <a:r>
              <a:rPr lang="ru-RU" sz="1800" dirty="0" smtClean="0">
                <a:latin typeface="Bookman Old Style" panose="02050604050505020204" pitchFamily="18" charset="0"/>
              </a:rPr>
              <a:t>              в с. Чермен  </a:t>
            </a:r>
            <a:r>
              <a:rPr lang="ru-RU" sz="1800" dirty="0">
                <a:latin typeface="Bookman Old Style" panose="02050604050505020204" pitchFamily="18" charset="0"/>
              </a:rPr>
              <a:t>акцию «Чистый двор». </a:t>
            </a:r>
            <a:endParaRPr lang="ru-RU" sz="1800" dirty="0" smtClean="0">
              <a:latin typeface="Bookman Old Style" panose="02050604050505020204" pitchFamily="18" charset="0"/>
            </a:endParaRPr>
          </a:p>
          <a:p>
            <a:pPr algn="ctr">
              <a:buNone/>
            </a:pPr>
            <a:endParaRPr lang="ru-RU" sz="1800" dirty="0" smtClean="0">
              <a:latin typeface="Bookman Old Style" panose="02050604050505020204" pitchFamily="18" charset="0"/>
            </a:endParaRPr>
          </a:p>
          <a:p>
            <a:pPr algn="ctr">
              <a:buNone/>
            </a:pPr>
            <a:endParaRPr lang="ru-RU" sz="1800" dirty="0">
              <a:latin typeface="Bookman Old Style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096560" cy="231391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39" y="2708920"/>
            <a:ext cx="4097343" cy="231435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3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6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858" y="0"/>
            <a:ext cx="8145160" cy="86142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Природоохранная акция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Очистим и сохраним малые реки»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7791" y="908720"/>
            <a:ext cx="8640960" cy="1152128"/>
          </a:xfrm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900" dirty="0">
                <a:latin typeface="Bookman Old Style" pitchFamily="18" charset="0"/>
              </a:rPr>
              <a:t>Акция посвящена Дню Земли</a:t>
            </a:r>
            <a:r>
              <a:rPr lang="ru-RU" sz="1900" dirty="0" smtClean="0">
                <a:latin typeface="Bookman Old Style" pitchFamily="18" charset="0"/>
              </a:rPr>
              <a:t>. Юннаты </a:t>
            </a:r>
            <a:r>
              <a:rPr lang="ru-RU" sz="1900" dirty="0">
                <a:latin typeface="Bookman Old Style" pitchFamily="18" charset="0"/>
              </a:rPr>
              <a:t>творческого  </a:t>
            </a:r>
            <a:r>
              <a:rPr lang="ru-RU" sz="1900" dirty="0" smtClean="0">
                <a:latin typeface="Bookman Old Style" pitchFamily="18" charset="0"/>
              </a:rPr>
              <a:t>объединения  </a:t>
            </a:r>
            <a:r>
              <a:rPr lang="ru-RU" sz="1900" dirty="0">
                <a:latin typeface="Bookman Old Style" pitchFamily="18" charset="0"/>
              </a:rPr>
              <a:t>«Географическое краеведение» (педагог </a:t>
            </a:r>
            <a:r>
              <a:rPr lang="ru-RU" sz="1900" dirty="0" err="1">
                <a:latin typeface="Bookman Old Style" pitchFamily="18" charset="0"/>
              </a:rPr>
              <a:t>Абаева</a:t>
            </a:r>
            <a:r>
              <a:rPr lang="ru-RU" sz="1900" dirty="0">
                <a:latin typeface="Bookman Old Style" pitchFamily="18" charset="0"/>
              </a:rPr>
              <a:t> Л.М.) </a:t>
            </a:r>
            <a:r>
              <a:rPr lang="ru-RU" sz="1900" dirty="0" smtClean="0">
                <a:latin typeface="Bookman Old Style" pitchFamily="18" charset="0"/>
              </a:rPr>
              <a:t>провели экологический рейд </a:t>
            </a:r>
            <a:r>
              <a:rPr lang="ru-RU" sz="1900" dirty="0">
                <a:latin typeface="Bookman Old Style" pitchFamily="18" charset="0"/>
              </a:rPr>
              <a:t>по очистке долины реки </a:t>
            </a:r>
            <a:r>
              <a:rPr lang="ru-RU" sz="1900" dirty="0" err="1">
                <a:latin typeface="Bookman Old Style" pitchFamily="18" charset="0"/>
              </a:rPr>
              <a:t>Сунжа</a:t>
            </a:r>
            <a:r>
              <a:rPr lang="ru-RU" sz="1900" dirty="0">
                <a:latin typeface="Bookman Old Style" pitchFamily="18" charset="0"/>
              </a:rPr>
              <a:t>.</a:t>
            </a:r>
          </a:p>
        </p:txBody>
      </p:sp>
      <p:pic>
        <p:nvPicPr>
          <p:cNvPr id="6" name="Picture 2" descr="G:\все для проекта\фото комгарон экология\DSCN5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830" r="18905" b="3669"/>
          <a:stretch>
            <a:fillRect/>
          </a:stretch>
        </p:blipFill>
        <p:spPr bwMode="auto">
          <a:xfrm>
            <a:off x="5724128" y="2200248"/>
            <a:ext cx="3206130" cy="25649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9" name="Picture 3" descr="F:\цапля\DSCN66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60032" y="4608779"/>
            <a:ext cx="2808312" cy="210330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9" r="9567"/>
          <a:stretch/>
        </p:blipFill>
        <p:spPr bwMode="auto">
          <a:xfrm>
            <a:off x="355930" y="2200248"/>
            <a:ext cx="3788275" cy="256490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23" y="4608779"/>
            <a:ext cx="2794650" cy="2103304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3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70609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Сотрудничество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природоохранными организациями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3" y="1114370"/>
            <a:ext cx="8129455" cy="2602661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Станция в течение ряда лет поддерживает сотрудничество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с лесоводами района и республики. 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В 2017 году приняли участие в следующих мероприятиях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:</a:t>
            </a:r>
          </a:p>
          <a:p>
            <a:pPr marL="0" indent="0" algn="ctr">
              <a:buNone/>
            </a:pP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indent="460375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Всероссийский конкурс «Лес – глазами детей»;</a:t>
            </a:r>
          </a:p>
          <a:p>
            <a:pPr indent="460375">
              <a:buFont typeface="Wingdings" panose="05000000000000000000" pitchFamily="2" charset="2"/>
              <a:buChar char="Ø"/>
            </a:pP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Лесовосстановительные работы – сбор желудей для выращивания саженцев дуба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/>
          </a:p>
        </p:txBody>
      </p:sp>
      <p:pic>
        <p:nvPicPr>
          <p:cNvPr id="4" name="Рисунок 3" descr="C:\Documents and Settings\Q9\Рабочий стол\Нам и внукам выскребенец\IMG-20171020-WA00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94006"/>
            <a:ext cx="3520944" cy="280831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6909"/>
            <a:ext cx="3753011" cy="28083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Сотрудничество </a:t>
            </a:r>
            <a:b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 природоохранными организациями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6073" y="1412776"/>
            <a:ext cx="8554730" cy="2232248"/>
          </a:xfrm>
          <a:ln>
            <a:solidFill>
              <a:srgbClr val="FFFF0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Уже несколько лет СЮН сотрудничает с учеными 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Северо-Осетинского государственного природного заповедника.</a:t>
            </a:r>
          </a:p>
          <a:p>
            <a:pPr marL="0" indent="0" algn="ctr">
              <a:lnSpc>
                <a:spcPct val="160000"/>
              </a:lnSpc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Научные сотрудники проводят для юннатов экскурсии в музее заповедника, консультируют по различным вопросам проектно-исследовательской деятельности юных исследователей. </a:t>
            </a:r>
          </a:p>
          <a:p>
            <a:pPr marL="0" indent="0" algn="ctr">
              <a:buNone/>
            </a:pPr>
            <a:endParaRPr lang="ru-RU" sz="16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8936"/>
            <a:ext cx="2764696" cy="22199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Documents and Settings\Q9\Рабочий стол\Альбом фото\20171101_130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24286"/>
            <a:ext cx="2723296" cy="2042472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Q9\Рабочий стол\Фото Таня\IMG-20171102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41" y="4020040"/>
            <a:ext cx="2844008" cy="2019414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49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796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Творческая мастерская СЮН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C:\Users\edi\Desktop\диана и залина\IMG_20170929_1057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lum bright="-10000" contrast="10000"/>
          </a:blip>
          <a:srcRect l="-1756" r="3118" b="39470"/>
          <a:stretch/>
        </p:blipFill>
        <p:spPr bwMode="auto">
          <a:xfrm>
            <a:off x="6278796" y="4173442"/>
            <a:ext cx="2626522" cy="21490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9218" name="Picture 2" descr="G:\фотки мои\20160422_1217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4" y="4293096"/>
            <a:ext cx="2668454" cy="2053792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98" y="783736"/>
            <a:ext cx="2872879" cy="221629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37" y="1556792"/>
            <a:ext cx="2688299" cy="201622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96" y="1533842"/>
            <a:ext cx="2718898" cy="203917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264" y="116632"/>
            <a:ext cx="8229600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Творческая мастерская СЮН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944" y="1020581"/>
            <a:ext cx="3515920" cy="26361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G:\фотки мои\20160422_1305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20" y="3963923"/>
            <a:ext cx="3515844" cy="2487186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0" r="11460"/>
          <a:stretch/>
        </p:blipFill>
        <p:spPr bwMode="auto">
          <a:xfrm>
            <a:off x="279929" y="1052735"/>
            <a:ext cx="2772566" cy="54169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9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Отчетная выставка СЮН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6" y="764704"/>
            <a:ext cx="8499721" cy="2376264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В конце учебного года была подготовлена </a:t>
            </a:r>
            <a:r>
              <a:rPr lang="ru-RU" sz="2000" b="1" dirty="0"/>
              <a:t>выставка </a:t>
            </a:r>
            <a:r>
              <a:rPr lang="ru-RU" sz="2000" b="1" dirty="0" smtClean="0"/>
              <a:t>о работе СЮН</a:t>
            </a:r>
          </a:p>
          <a:p>
            <a:pPr marL="0" indent="0" algn="ctr">
              <a:buNone/>
            </a:pPr>
            <a:r>
              <a:rPr lang="ru-RU" sz="2000" b="1" dirty="0" smtClean="0"/>
              <a:t> для </a:t>
            </a:r>
            <a:r>
              <a:rPr lang="ru-RU" sz="2000" b="1" dirty="0"/>
              <a:t>выездной сессии Парламента РСО-Алания. </a:t>
            </a:r>
            <a:endParaRPr lang="ru-RU" sz="2000" b="1" dirty="0" smtClean="0"/>
          </a:p>
          <a:p>
            <a:pPr marL="0" indent="0" algn="ctr">
              <a:buNone/>
            </a:pPr>
            <a:r>
              <a:rPr lang="ru-RU" sz="2000" b="1" dirty="0" smtClean="0"/>
              <a:t>На </a:t>
            </a:r>
            <a:r>
              <a:rPr lang="ru-RU" sz="2000" b="1" dirty="0"/>
              <a:t>ней были представлены следующие направленности деятельности: </a:t>
            </a:r>
            <a:endParaRPr lang="ru-RU" sz="2000" b="1" dirty="0" smtClean="0"/>
          </a:p>
          <a:p>
            <a:pPr indent="17463">
              <a:buFont typeface="Wingdings" panose="05000000000000000000" pitchFamily="2" charset="2"/>
              <a:buChar char="Ø"/>
            </a:pPr>
            <a:r>
              <a:rPr lang="ru-RU" sz="2000" b="1" dirty="0" smtClean="0"/>
              <a:t>     декоративно – прикладное </a:t>
            </a:r>
            <a:r>
              <a:rPr lang="ru-RU" sz="2000" b="1" dirty="0"/>
              <a:t>искусство творческих  </a:t>
            </a:r>
            <a:r>
              <a:rPr lang="ru-RU" sz="2000" b="1" dirty="0" smtClean="0"/>
              <a:t>объединений; </a:t>
            </a:r>
          </a:p>
          <a:p>
            <a:pPr indent="17463">
              <a:buFont typeface="Wingdings" panose="05000000000000000000" pitchFamily="2" charset="2"/>
              <a:buChar char="Ø"/>
            </a:pPr>
            <a:r>
              <a:rPr lang="ru-RU" sz="2000" b="1" dirty="0" smtClean="0"/>
              <a:t>     фотоотчеты – стенд об </a:t>
            </a:r>
            <a:r>
              <a:rPr lang="ru-RU" sz="2000" b="1" dirty="0"/>
              <a:t>основных направлениях деятельности </a:t>
            </a:r>
            <a:r>
              <a:rPr lang="ru-RU" sz="2000" b="1" dirty="0" smtClean="0"/>
              <a:t>ОУ </a:t>
            </a:r>
          </a:p>
          <a:p>
            <a:pPr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и </a:t>
            </a:r>
            <a:r>
              <a:rPr lang="ru-RU" sz="2000" b="1" dirty="0"/>
              <a:t>фотоальбом </a:t>
            </a:r>
            <a:r>
              <a:rPr lang="ru-RU" sz="2000" b="1" dirty="0" smtClean="0"/>
              <a:t>с </a:t>
            </a:r>
            <a:r>
              <a:rPr lang="ru-RU" sz="2000" b="1" dirty="0"/>
              <a:t>отчетом о работе за прошедший учебный </a:t>
            </a:r>
            <a:r>
              <a:rPr lang="ru-RU" sz="2000" b="1" dirty="0" smtClean="0"/>
              <a:t>год .</a:t>
            </a:r>
            <a:endParaRPr lang="ru-RU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213" y="3429000"/>
            <a:ext cx="4177034" cy="313277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"/>
          <a:stretch/>
        </p:blipFill>
        <p:spPr bwMode="auto">
          <a:xfrm rot="5400000">
            <a:off x="115837" y="4538196"/>
            <a:ext cx="2205695" cy="179031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4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3" y="0"/>
            <a:ext cx="7344816" cy="24208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Толерантность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«</a:t>
            </a:r>
            <a:r>
              <a:rPr lang="ru-RU" sz="3200" dirty="0">
                <a:solidFill>
                  <a:srgbClr val="0070C0"/>
                </a:solidFill>
                <a:latin typeface="Bookman Old Style" panose="02050604050505020204" pitchFamily="18" charset="0"/>
              </a:rPr>
              <a:t>Мы разные, но мы вместе</a:t>
            </a:r>
            <a:r>
              <a:rPr lang="ru-RU" sz="3200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!»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4797152"/>
            <a:ext cx="8023978" cy="1944216"/>
          </a:xfrm>
          <a:solidFill>
            <a:srgbClr val="F9FC8E"/>
          </a:solidFill>
          <a:ln>
            <a:solidFill>
              <a:schemeClr val="accent1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В рамках месячника толерантности </a:t>
            </a:r>
            <a:endParaRPr lang="ru-RU" sz="38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творческих объединениях </a:t>
            </a: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были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проведены: </a:t>
            </a:r>
            <a:endParaRPr lang="ru-RU" sz="38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indent="361950" algn="l">
              <a:buFont typeface="Courier New" panose="02070309020205020404" pitchFamily="49" charset="0"/>
              <a:buChar char="o"/>
            </a:pP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конкурсы стенгазет;</a:t>
            </a:r>
          </a:p>
          <a:p>
            <a:pPr indent="361950" algn="l">
              <a:buFont typeface="Courier New" panose="02070309020205020404" pitchFamily="49" charset="0"/>
              <a:buChar char="o"/>
            </a:pP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беседы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 толерантности «День народного </a:t>
            </a: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единства»;</a:t>
            </a:r>
          </a:p>
          <a:p>
            <a:pPr indent="361950" algn="l">
              <a:buFont typeface="Courier New" panose="02070309020205020404" pitchFamily="49" charset="0"/>
              <a:buChar char="o"/>
            </a:pP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родительское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собрание </a:t>
            </a: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«Воспитание толерантности в семье</a:t>
            </a: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»;</a:t>
            </a:r>
          </a:p>
          <a:p>
            <a:pPr indent="361950" algn="l">
              <a:buFont typeface="Courier New" panose="02070309020205020404" pitchFamily="49" charset="0"/>
              <a:buChar char="o"/>
            </a:pPr>
            <a:r>
              <a:rPr lang="ru-RU" sz="3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конкурс </a:t>
            </a:r>
            <a:r>
              <a:rPr lang="ru-RU" sz="3800" dirty="0">
                <a:solidFill>
                  <a:schemeClr val="tx1"/>
                </a:solidFill>
                <a:latin typeface="Bookman Old Style" panose="02050604050505020204" pitchFamily="18" charset="0"/>
              </a:rPr>
              <a:t>детских рисунков «Мы разные, но мы вместе!». </a:t>
            </a:r>
          </a:p>
          <a:p>
            <a:pPr indent="268288" algn="l">
              <a:buFont typeface="Courier New" panose="02070309020205020404" pitchFamily="49" charset="0"/>
              <a:buChar char="o"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728192" cy="12997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26883"/>
            <a:ext cx="4608512" cy="24042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3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11144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Тематические экскурсии 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395536" y="3929790"/>
            <a:ext cx="3808670" cy="2677086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5" descr="IMG-20140725-WA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3017" y="3933056"/>
            <a:ext cx="3599851" cy="267382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Содержимое 6" descr="DSCN55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88843" y="765844"/>
            <a:ext cx="3629486" cy="280717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7864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39911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Тематические экскурсии 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L:\Фото ДИана\15097161464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0005"/>
            <a:ext cx="3528392" cy="28705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Q9\Рабочий стол\Альбом фото\дендрарий-осен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23973" cy="286798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785" y="4450493"/>
            <a:ext cx="2788346" cy="209125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6" y="4437112"/>
            <a:ext cx="2806188" cy="21046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19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1062039"/>
            <a:ext cx="8682930" cy="2943025"/>
          </a:xfrm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pPr marL="276225" indent="447675" algn="l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5 человек имеют высшую квалификационную категорию, </a:t>
            </a: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 7 </a:t>
            </a: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– </a:t>
            </a: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первую, 1  </a:t>
            </a:r>
            <a:r>
              <a:rPr lang="ru-RU" sz="2000" dirty="0">
                <a:solidFill>
                  <a:prstClr val="black"/>
                </a:solidFill>
                <a:latin typeface="Bookman Old Style" panose="02050604050505020204" pitchFamily="18" charset="0"/>
              </a:rPr>
              <a:t>педагог – </a:t>
            </a: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вторую;</a:t>
            </a:r>
          </a:p>
          <a:p>
            <a:pPr marL="276225" indent="447675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3 педагога награждены знаком «Почетный работник общего образования РФ»;</a:t>
            </a:r>
          </a:p>
          <a:p>
            <a:pPr marL="276225" indent="447675" algn="l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3 педагога имеют звание «Ветеран труда». </a:t>
            </a:r>
          </a:p>
          <a:p>
            <a:pPr marL="276225" indent="-276225"/>
            <a:r>
              <a:rPr lang="ru-RU" sz="2000" dirty="0" smtClean="0">
                <a:solidFill>
                  <a:prstClr val="black"/>
                </a:solidFill>
                <a:latin typeface="Bookman Old Style" panose="02050604050505020204" pitchFamily="18" charset="0"/>
              </a:rPr>
              <a:t>	</a:t>
            </a:r>
          </a:p>
          <a:p>
            <a:pPr marL="276225" indent="-276225"/>
            <a:r>
              <a:rPr lang="ru-RU" sz="2000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Высокий уровень профессиональной подготовки педагогов гарантирует и высокий уровень дополнительного образования.</a:t>
            </a: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endParaRPr lang="ru-RU" sz="2000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25459"/>
            <a:ext cx="4018445" cy="227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9"/>
            <a:ext cx="8538914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L:\Залина  НАМ и внукам\SAM_3595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25459"/>
            <a:ext cx="3270398" cy="222091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8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Массовые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республиканские мероприятия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Picture 2" descr="L:\Нам и внукам - 2017\юннаты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4456"/>
            <a:ext cx="3816424" cy="254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Нам и внукам - 2017\Юннаты 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469" y="856151"/>
            <a:ext cx="3860154" cy="257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Нам и внукам - 2017\юннаты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630" y="3772575"/>
            <a:ext cx="383999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фото парламент\IMG-20170406-WA0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3407"/>
            <a:ext cx="3964505" cy="284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Массовые районные мероприятия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L:\Нам и внукам - 2017\IMG_20170414_124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4" y="762401"/>
            <a:ext cx="3285183" cy="267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Нам и внукам - 2017\IMG_20160621_1220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48" y="3903616"/>
            <a:ext cx="4118507" cy="263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Нам и внукам - 2017\SAM_0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694" y="762401"/>
            <a:ext cx="4713837" cy="265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Нам и внукам - 2017\P10209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7" y="3903616"/>
            <a:ext cx="3908749" cy="263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Массовые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станционные мероприятия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/>
          <a:stretch/>
        </p:blipFill>
        <p:spPr bwMode="auto">
          <a:xfrm>
            <a:off x="492359" y="836711"/>
            <a:ext cx="4050713" cy="25778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51" y="836711"/>
            <a:ext cx="3279089" cy="25778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92" y="3779835"/>
            <a:ext cx="3259147" cy="253674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3" y="3779835"/>
            <a:ext cx="4100874" cy="250238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42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Массовые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районные мероприятия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Q9\Рабочий стол\Альбом фото\DSCN36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8" t="5277"/>
          <a:stretch/>
        </p:blipFill>
        <p:spPr bwMode="auto">
          <a:xfrm>
            <a:off x="4947800" y="3993874"/>
            <a:ext cx="3701941" cy="255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729"/>
          <a:stretch/>
        </p:blipFill>
        <p:spPr bwMode="auto">
          <a:xfrm>
            <a:off x="711494" y="998709"/>
            <a:ext cx="3554516" cy="24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C:\Documents and Settings\Q9\Рабочий стол\Альбом фото\20171030_1229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5148064" y="986758"/>
            <a:ext cx="3301415" cy="24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:\Нам и внукам выскребенец\IMG-20171107-WA001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5" y="3907904"/>
            <a:ext cx="3510434" cy="263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396" y="0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Встречи с владикавказским поэтом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3" descr="L:\Нам и внукам выскребенец\IMG-20171103-WA0014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9" t="21361" r="12110"/>
          <a:stretch/>
        </p:blipFill>
        <p:spPr bwMode="auto">
          <a:xfrm>
            <a:off x="5423622" y="4620091"/>
            <a:ext cx="3071834" cy="2081831"/>
          </a:xfrm>
          <a:prstGeom prst="rect">
            <a:avLst/>
          </a:prstGeom>
          <a:noFill/>
          <a:ln>
            <a:solidFill>
              <a:srgbClr val="00B0F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9391" y="625742"/>
            <a:ext cx="8061712" cy="1685077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indent="540385"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Многие годы продолжается дружба юннатов с поэтом Зайцевой А.А.</a:t>
            </a:r>
          </a:p>
          <a:p>
            <a:pPr indent="540385"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ноября СЮН приняла участие в презентации нового </a:t>
            </a:r>
            <a:endParaRPr lang="ru-RU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indent="540385"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поэтического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сборника А.А. Зайцевой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«Осетия в сердце моем». </a:t>
            </a:r>
            <a:endParaRPr lang="ru-RU" dirty="0" smtClean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 indent="540385" algn="ctr">
              <a:lnSpc>
                <a:spcPct val="115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встречу была подготовлена от станции презентация и выступление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о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творчестве поэта.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В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дар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юннатам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была вручена книга автора.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91" y="2458342"/>
            <a:ext cx="3329180" cy="194131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>
            <a:fillRect/>
          </a:stretch>
        </p:blipFill>
        <p:spPr bwMode="auto">
          <a:xfrm>
            <a:off x="1115616" y="4581128"/>
            <a:ext cx="2592799" cy="212079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J:\Нам и внукам - 2017\2016-11-20 13-17-56 (3).JPG"/>
          <p:cNvPicPr>
            <a:picLocks noChangeAspect="1" noChangeArrowheads="1"/>
          </p:cNvPicPr>
          <p:nvPr/>
        </p:nvPicPr>
        <p:blipFill>
          <a:blip r:embed="rId7" cstate="print"/>
          <a:srcRect l="5625" t="10000" r="2500"/>
          <a:stretch>
            <a:fillRect/>
          </a:stretch>
        </p:blipFill>
        <p:spPr bwMode="auto">
          <a:xfrm>
            <a:off x="5197975" y="2458341"/>
            <a:ext cx="3523127" cy="194131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49144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97"/>
            <a:ext cx="8102777" cy="105273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Летний оздоровительный лагерь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2523" y="2404693"/>
            <a:ext cx="480053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68" y="1772816"/>
            <a:ext cx="2728709" cy="48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2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Летний оздоровительный лагерь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795813" cy="284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L:\Фото ДИана\IMG_20160629_1217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02588"/>
            <a:ext cx="3785393" cy="268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1358"/>
            <a:ext cx="2402055" cy="426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0" t="6156" r="25384"/>
          <a:stretch/>
        </p:blipFill>
        <p:spPr bwMode="auto">
          <a:xfrm>
            <a:off x="6732240" y="4005064"/>
            <a:ext cx="2274123" cy="268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836712"/>
            <a:ext cx="2274123" cy="273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1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29642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Краеведческий поиск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785794"/>
            <a:ext cx="8358246" cy="1928826"/>
          </a:xfrm>
          <a:solidFill>
            <a:srgbClr val="99CCFF"/>
          </a:solidFill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endParaRPr lang="ru-RU" sz="2000" b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Bookman Old Style" pitchFamily="18" charset="0"/>
              </a:rPr>
              <a:t>В 2016-2017 г. члены научного общества «Исследователь» </a:t>
            </a:r>
          </a:p>
          <a:p>
            <a:pPr algn="ctr">
              <a:buNone/>
            </a:pPr>
            <a:r>
              <a:rPr lang="ru-RU" sz="1800" b="1" dirty="0" smtClean="0">
                <a:latin typeface="Bookman Old Style" pitchFamily="18" charset="0"/>
              </a:rPr>
              <a:t>(под руководством педагога </a:t>
            </a:r>
            <a:r>
              <a:rPr lang="ru-RU" sz="1800" b="1" dirty="0" err="1" smtClean="0">
                <a:latin typeface="Bookman Old Style" pitchFamily="18" charset="0"/>
              </a:rPr>
              <a:t>Абаевой</a:t>
            </a:r>
            <a:r>
              <a:rPr lang="ru-RU" sz="1800" b="1" dirty="0" smtClean="0">
                <a:latin typeface="Bookman Old Style" pitchFamily="18" charset="0"/>
              </a:rPr>
              <a:t> Л.М.) провели краеведческое исследование по увековечиванию памяти известного полярника-геолога </a:t>
            </a:r>
            <a:r>
              <a:rPr lang="ru-RU" sz="1800" b="1" dirty="0" err="1" smtClean="0">
                <a:latin typeface="Bookman Old Style" pitchFamily="18" charset="0"/>
              </a:rPr>
              <a:t>Гатиева</a:t>
            </a:r>
            <a:r>
              <a:rPr lang="ru-RU" sz="1800" b="1" dirty="0" smtClean="0">
                <a:latin typeface="Bookman Old Style" pitchFamily="18" charset="0"/>
              </a:rPr>
              <a:t> И.Д.</a:t>
            </a:r>
          </a:p>
        </p:txBody>
      </p:sp>
      <p:pic>
        <p:nvPicPr>
          <p:cNvPr id="4098" name="Picture 2" descr="H:\элеонора\Дигара\IMG_20170526_121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9" y="3571876"/>
            <a:ext cx="4000527" cy="300039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4101" name="Picture 5" descr="H:\элеонора\дигора 4\DSCN7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3976715" cy="298253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" name="Picture 3" descr="H:\элеонора\Дигара\IMG_20170526_121605.jpg"/>
          <p:cNvPicPr>
            <a:picLocks noChangeAspect="1" noChangeArrowheads="1"/>
          </p:cNvPicPr>
          <p:nvPr/>
        </p:nvPicPr>
        <p:blipFill>
          <a:blip r:embed="rId5" cstate="print"/>
          <a:srcRect l="16074" t="14339" r="7783" b="39340"/>
          <a:stretch>
            <a:fillRect/>
          </a:stretch>
        </p:blipFill>
        <p:spPr bwMode="auto">
          <a:xfrm>
            <a:off x="265191" y="2564903"/>
            <a:ext cx="1878520" cy="152368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449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Фестиваль науки-2017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71472" y="642918"/>
            <a:ext cx="8001056" cy="1571636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За высокие достижения </a:t>
            </a:r>
          </a:p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в проектно-исследовательской деятельности  </a:t>
            </a:r>
          </a:p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СЮН  уже второй год является участником республиканского Фестиваля науки.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1027" name="Picture 3" descr="C:\Users\Acer\Desktop\Фото артек\IMG-20171120-WA0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928934"/>
            <a:ext cx="4572033" cy="34290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028" name="Picture 4" descr="C:\Users\Acer\Desktop\Фото артек\IMG-20171120-WA0009.jpg"/>
          <p:cNvPicPr>
            <a:picLocks noChangeAspect="1" noChangeArrowheads="1"/>
          </p:cNvPicPr>
          <p:nvPr/>
        </p:nvPicPr>
        <p:blipFill>
          <a:blip r:embed="rId4"/>
          <a:srcRect t="8890" r="17037" b="6667"/>
          <a:stretch>
            <a:fillRect/>
          </a:stretch>
        </p:blipFill>
        <p:spPr bwMode="auto">
          <a:xfrm>
            <a:off x="6072198" y="2928934"/>
            <a:ext cx="2500348" cy="339329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75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188640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Заслуженные награды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409718" y="1268760"/>
            <a:ext cx="6559083" cy="1571636"/>
          </a:xfrm>
          <a:ln>
            <a:solidFill>
              <a:srgbClr val="FFFF00"/>
            </a:solidFill>
          </a:ln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endParaRPr lang="ru-RU" sz="2000" b="1" dirty="0" smtClean="0"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Наиболее отличившиеся исследователи СЮН </a:t>
            </a:r>
          </a:p>
          <a:p>
            <a:pPr algn="ctr">
              <a:buNone/>
            </a:pPr>
            <a:r>
              <a:rPr lang="ru-RU" sz="2000" b="1" dirty="0" smtClean="0">
                <a:latin typeface="Bookman Old Style" pitchFamily="18" charset="0"/>
              </a:rPr>
              <a:t>были награждены в 2017 году бесплатными поездками  в детские и молодежные оздоровительные лагеря «Артек» и «Смена».</a:t>
            </a:r>
            <a:endParaRPr lang="ru-RU" sz="2000" b="1" dirty="0">
              <a:latin typeface="Bookman Old Style" pitchFamily="18" charset="0"/>
            </a:endParaRPr>
          </a:p>
        </p:txBody>
      </p:sp>
      <p:pic>
        <p:nvPicPr>
          <p:cNvPr id="2050" name="Picture 2" descr="C:\Users\Acer\Desktop\Фото артек\IMG-20171120-WA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731" y="3077523"/>
            <a:ext cx="4312707" cy="322739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2051" name="Picture 3" descr="C:\Users\Acer\Desktop\Фото артек\IMG-20171120-WA0003.jpg"/>
          <p:cNvPicPr>
            <a:picLocks noChangeAspect="1" noChangeArrowheads="1"/>
          </p:cNvPicPr>
          <p:nvPr/>
        </p:nvPicPr>
        <p:blipFill>
          <a:blip r:embed="rId4"/>
          <a:srcRect l="5290" r="10066"/>
          <a:stretch>
            <a:fillRect/>
          </a:stretch>
        </p:blipFill>
        <p:spPr bwMode="auto">
          <a:xfrm>
            <a:off x="4860032" y="3077523"/>
            <a:ext cx="4108769" cy="321471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75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696744" cy="70609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Зимний сад СЮН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 descr="G:\фотки мои\20161125_0933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2"/>
          <a:stretch/>
        </p:blipFill>
        <p:spPr bwMode="auto">
          <a:xfrm>
            <a:off x="214050" y="817691"/>
            <a:ext cx="4205894" cy="28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фотки мои\20161125_0938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92" y="3905654"/>
            <a:ext cx="4316249" cy="279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фотки мои\20161125_0938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847279"/>
            <a:ext cx="4320319" cy="28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фотки мои\20161125_0939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9"/>
          <a:stretch/>
        </p:blipFill>
        <p:spPr bwMode="auto">
          <a:xfrm>
            <a:off x="214050" y="3894400"/>
            <a:ext cx="4205894" cy="275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5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гордимся…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954" y="692697"/>
            <a:ext cx="8749542" cy="172819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Нашими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педагогами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</a:t>
            </a: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Тедеевой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Ф.М., Валиевой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Р.П., </a:t>
            </a:r>
            <a:r>
              <a:rPr lang="ru-RU" sz="18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Выскребенец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Т.А., </a:t>
            </a:r>
            <a:r>
              <a:rPr lang="ru-RU" sz="18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Боцоевой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И.В. </a:t>
            </a:r>
          </a:p>
          <a:p>
            <a:pPr marL="0" indent="0" algn="ctr">
              <a:buNone/>
            </a:pPr>
            <a:endPara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 2016-2017 учебном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году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они многократно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награждены грамотами  республиканского и всероссийского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уровней </a:t>
            </a: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 высокие </a:t>
            </a:r>
            <a:r>
              <a:rPr lang="ru-RU" sz="18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результаты в работе с одаренными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детьми.</a:t>
            </a:r>
            <a:endPara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650" y="2526113"/>
            <a:ext cx="242419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41623"/>
          <a:stretch/>
        </p:blipFill>
        <p:spPr bwMode="auto">
          <a:xfrm>
            <a:off x="4817391" y="2494142"/>
            <a:ext cx="2789019" cy="201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 bwMode="auto">
          <a:xfrm>
            <a:off x="5436096" y="4708739"/>
            <a:ext cx="2660316" cy="200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23774"/>
          <a:stretch/>
        </p:blipFill>
        <p:spPr bwMode="auto">
          <a:xfrm>
            <a:off x="971600" y="4708739"/>
            <a:ext cx="3343286" cy="207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гордимся…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692697"/>
            <a:ext cx="8676394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Нашим педагогом - </a:t>
            </a:r>
            <a:r>
              <a:rPr lang="ru-RU" sz="18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Абаевой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Л.М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.,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ставшей в 2017 г.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  победителем республиканского профессионального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конкурса педагогов дополнительного образования </a:t>
            </a:r>
            <a:endParaRPr lang="ru-RU" sz="18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«Сердце отдаю детям…»</a:t>
            </a:r>
            <a:endParaRPr lang="ru-RU" sz="1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L:\Абаева Л\сердце отдаю\урок\20170321_101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34" y="2204864"/>
            <a:ext cx="6190456" cy="34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9415"/>
            <a:ext cx="17367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55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555" y="116632"/>
            <a:ext cx="8229600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гордимся…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 descr="C:\Users\Acer\Desktop\Фото артек\IMG-20171120-WA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7054" y="2132856"/>
            <a:ext cx="3775386" cy="28315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836712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Нашим педагогом -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Канатовой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А.А, награжденной в 2017 г. знаком «Почетный работник образования РФ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 высокий уровень профессионального мастерства    и достижения в работе с одаренными детьми. 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6" y="2132856"/>
            <a:ext cx="3199246" cy="41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1766" y="188640"/>
            <a:ext cx="6706518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гордимся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 descr="C:\Documents and Settings\Q9\Рабочий стол\Альбом фото\IMG-20170612-WA00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307" y="2420888"/>
            <a:ext cx="6505437" cy="3811159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8576" y="1052736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Нашим директором – </a:t>
            </a:r>
            <a:r>
              <a:rPr lang="ru-RU" b="1" dirty="0" err="1">
                <a:solidFill>
                  <a:srgbClr val="002060"/>
                </a:solidFill>
                <a:latin typeface="Bookman Old Style" panose="02050604050505020204" pitchFamily="18" charset="0"/>
              </a:rPr>
              <a:t>Нартикоевой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Л.В.,  которая наряду с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многочисленными грамотами </a:t>
            </a:r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Министерства образования и науки РСО-А и РФ, награждена грамотой Министерства природных ресурсов и экологии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РСО-А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08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7981" y="188640"/>
            <a:ext cx="6784768" cy="634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И в дождь и в холод - мы вместе…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C:\Documents and Settings\Q9\Рабочий стол\Альбом фото\IMG-20170612-WA0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77342"/>
            <a:ext cx="6784768" cy="3816432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6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367" y="0"/>
            <a:ext cx="8322095" cy="9807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Республиканский экологический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 смотр-конкурс «Нам и внукам»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31572"/>
            <a:ext cx="2376263" cy="2874015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6256" y="1229018"/>
            <a:ext cx="8280919" cy="224676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indent="540385" algn="ctr"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Экологическая деятельность коллектива СЮН была </a:t>
            </a:r>
            <a:r>
              <a:rPr lang="ru-RU" sz="2000" b="1" dirty="0" smtClean="0">
                <a:latin typeface="Times New Roman"/>
                <a:ea typeface="Times New Roman"/>
              </a:rPr>
              <a:t>отмечена</a:t>
            </a:r>
          </a:p>
          <a:p>
            <a:pPr indent="540385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на республиканских экологических смотрах-конкурсах</a:t>
            </a:r>
          </a:p>
          <a:p>
            <a:pPr indent="540385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«Нам и </a:t>
            </a:r>
            <a:r>
              <a:rPr lang="ru-RU" sz="2000" b="1" dirty="0" smtClean="0">
                <a:latin typeface="Times New Roman"/>
                <a:ea typeface="Times New Roman"/>
              </a:rPr>
              <a:t>внукам». </a:t>
            </a:r>
            <a:endParaRPr lang="ru-RU" sz="2000" b="1" dirty="0">
              <a:latin typeface="Times New Roman"/>
              <a:ea typeface="Times New Roman"/>
            </a:endParaRPr>
          </a:p>
          <a:p>
            <a:pPr indent="540385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Станция четвертый </a:t>
            </a:r>
            <a:r>
              <a:rPr lang="ru-RU" sz="2000" b="1" dirty="0">
                <a:latin typeface="Times New Roman"/>
                <a:ea typeface="Times New Roman"/>
              </a:rPr>
              <a:t>год становится призером </a:t>
            </a:r>
            <a:r>
              <a:rPr lang="ru-RU" sz="2000" b="1" dirty="0" smtClean="0">
                <a:latin typeface="Times New Roman"/>
                <a:ea typeface="Times New Roman"/>
              </a:rPr>
              <a:t>конкурса </a:t>
            </a:r>
          </a:p>
          <a:p>
            <a:pPr indent="540385"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среди </a:t>
            </a:r>
            <a:r>
              <a:rPr lang="ru-RU" sz="2000" b="1" dirty="0">
                <a:latin typeface="Times New Roman"/>
                <a:ea typeface="Times New Roman"/>
              </a:rPr>
              <a:t>учреждений дополнительного образования республики. </a:t>
            </a:r>
            <a:endParaRPr lang="ru-RU" sz="2000" b="1" dirty="0" smtClean="0">
              <a:latin typeface="Times New Roman"/>
              <a:ea typeface="Times New Roman"/>
            </a:endParaRPr>
          </a:p>
          <a:p>
            <a:pPr indent="540385" algn="ctr">
              <a:spcAft>
                <a:spcPts val="0"/>
              </a:spcAft>
            </a:pPr>
            <a:endParaRPr lang="ru-RU" sz="2000" b="1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2013 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– 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1 место</a:t>
            </a:r>
            <a:r>
              <a:rPr lang="ru-RU" sz="2000" b="1" dirty="0">
                <a:latin typeface="Times New Roman"/>
                <a:ea typeface="Times New Roman"/>
              </a:rPr>
              <a:t>, 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2014 </a:t>
            </a: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r>
              <a:rPr lang="ru-RU" sz="2000" b="1" dirty="0">
                <a:latin typeface="Times New Roman"/>
                <a:ea typeface="Times New Roman"/>
              </a:rPr>
              <a:t>– 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Times New Roman"/>
              </a:rPr>
              <a:t>2 место</a:t>
            </a:r>
            <a:r>
              <a:rPr lang="ru-RU" sz="2000" b="1" dirty="0">
                <a:latin typeface="Times New Roman"/>
                <a:ea typeface="Times New Roman"/>
              </a:rPr>
              <a:t>,  </a:t>
            </a:r>
            <a:r>
              <a:rPr lang="ru-RU" sz="2000" b="1" dirty="0" smtClean="0">
                <a:latin typeface="Times New Roman"/>
                <a:ea typeface="Times New Roman"/>
              </a:rPr>
              <a:t>2015  </a:t>
            </a:r>
            <a:r>
              <a:rPr lang="ru-RU" sz="2000" b="1" dirty="0">
                <a:latin typeface="Times New Roman"/>
                <a:ea typeface="Times New Roman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 место</a:t>
            </a:r>
            <a:r>
              <a:rPr lang="ru-RU" sz="2000" b="1" dirty="0" smtClean="0">
                <a:latin typeface="Times New Roman"/>
                <a:ea typeface="Times New Roman"/>
              </a:rPr>
              <a:t>,  2016 – 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  место</a:t>
            </a:r>
            <a:endParaRPr lang="ru-RU" sz="20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5122" name="Picture 2" descr="J:\Нам и внукам - 2017\20151127_1312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582971" y="2601606"/>
            <a:ext cx="2868244" cy="50990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14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76422" cy="6206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Экологические уроки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174" y="692696"/>
            <a:ext cx="8554076" cy="3024336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000" dirty="0">
                <a:latin typeface="Bookman Old Style" panose="02050604050505020204" pitchFamily="18" charset="0"/>
              </a:rPr>
              <a:t>В соответствии с письмом </a:t>
            </a:r>
            <a:r>
              <a:rPr lang="ru-RU" sz="2000" dirty="0" err="1">
                <a:latin typeface="Bookman Old Style" panose="02050604050505020204" pitchFamily="18" charset="0"/>
              </a:rPr>
              <a:t>МОиН</a:t>
            </a:r>
            <a:r>
              <a:rPr lang="ru-RU" sz="2000" dirty="0">
                <a:latin typeface="Bookman Old Style" panose="02050604050505020204" pitchFamily="18" charset="0"/>
              </a:rPr>
              <a:t> РСО-А,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marL="0" lv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с </a:t>
            </a:r>
            <a:r>
              <a:rPr lang="ru-RU" sz="2000" dirty="0">
                <a:latin typeface="Bookman Old Style" panose="02050604050505020204" pitchFamily="18" charset="0"/>
              </a:rPr>
              <a:t>целью повышения интереса школьников к вопросам экологии, экологической безопасности, сохранению и изучению </a:t>
            </a:r>
            <a:r>
              <a:rPr lang="ru-RU" sz="2000" dirty="0" smtClean="0">
                <a:latin typeface="Bookman Old Style" panose="02050604050505020204" pitchFamily="18" charset="0"/>
              </a:rPr>
              <a:t>биоразнообразия.</a:t>
            </a:r>
          </a:p>
          <a:p>
            <a:pPr marL="0" lvl="0" indent="0" algn="ctr">
              <a:buNone/>
            </a:pPr>
            <a:r>
              <a:rPr lang="ru-RU" sz="2000" dirty="0" smtClean="0">
                <a:latin typeface="Bookman Old Style" panose="02050604050505020204" pitchFamily="18" charset="0"/>
              </a:rPr>
              <a:t> </a:t>
            </a:r>
            <a:r>
              <a:rPr lang="ru-RU" sz="2000" dirty="0">
                <a:latin typeface="Bookman Old Style" panose="02050604050505020204" pitchFamily="18" charset="0"/>
              </a:rPr>
              <a:t>СЮН провела организационную работу по проведению </a:t>
            </a:r>
            <a:r>
              <a:rPr lang="ru-RU" sz="2000" dirty="0" err="1">
                <a:latin typeface="Bookman Old Style" panose="02050604050505020204" pitchFamily="18" charset="0"/>
              </a:rPr>
              <a:t>всекавказского</a:t>
            </a:r>
            <a:r>
              <a:rPr lang="ru-RU" sz="2000" dirty="0">
                <a:latin typeface="Bookman Old Style" panose="02050604050505020204" pitchFamily="18" charset="0"/>
              </a:rPr>
              <a:t> экологического урока в Пригородном районе </a:t>
            </a:r>
            <a:endParaRPr lang="ru-RU" sz="2000" dirty="0" smtClean="0">
              <a:latin typeface="Bookman Old Style" panose="02050604050505020204" pitchFamily="18" charset="0"/>
            </a:endParaRPr>
          </a:p>
          <a:p>
            <a:pPr marL="0" lvl="0" indent="0" algn="ctr">
              <a:buNone/>
            </a:pPr>
            <a:endParaRPr lang="ru-RU" sz="2000" b="1" i="1" dirty="0" smtClean="0"/>
          </a:p>
          <a:p>
            <a:pPr marL="0" lvl="0" indent="0" algn="ctr">
              <a:buNone/>
            </a:pPr>
            <a:r>
              <a:rPr lang="ru-RU" sz="2000" b="1" i="1" dirty="0" smtClean="0"/>
              <a:t>(приняли </a:t>
            </a:r>
            <a:r>
              <a:rPr lang="ru-RU" sz="2000" b="1" i="1" dirty="0"/>
              <a:t>участие 21 школа, </a:t>
            </a:r>
            <a:r>
              <a:rPr lang="ru-RU" sz="2000" b="1" i="1" dirty="0" smtClean="0"/>
              <a:t>количество </a:t>
            </a:r>
            <a:r>
              <a:rPr lang="ru-RU" sz="2000" b="1" i="1" dirty="0"/>
              <a:t>учащихся – </a:t>
            </a:r>
            <a:r>
              <a:rPr lang="ru-RU" sz="2000" b="1" i="1" dirty="0" smtClean="0"/>
              <a:t>596)</a:t>
            </a:r>
          </a:p>
          <a:p>
            <a:pPr marL="0" lvl="0" indent="0" algn="ctr">
              <a:buNone/>
            </a:pPr>
            <a:endParaRPr lang="ru-RU" sz="2000" b="1" i="1" dirty="0"/>
          </a:p>
        </p:txBody>
      </p:sp>
      <p:pic>
        <p:nvPicPr>
          <p:cNvPr id="1027" name="Picture 3" descr="C:\Users\edi\Desktop\диана и залина\IMG_20170504_110818.jpg"/>
          <p:cNvPicPr>
            <a:picLocks noChangeAspect="1" noChangeArrowheads="1"/>
          </p:cNvPicPr>
          <p:nvPr/>
        </p:nvPicPr>
        <p:blipFill>
          <a:blip r:embed="rId3" cstate="print"/>
          <a:srcRect b="7500"/>
          <a:stretch>
            <a:fillRect/>
          </a:stretch>
        </p:blipFill>
        <p:spPr bwMode="auto">
          <a:xfrm>
            <a:off x="271174" y="4005064"/>
            <a:ext cx="3529040" cy="244827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pic>
        <p:nvPicPr>
          <p:cNvPr id="1028" name="Picture 4" descr="J:\Нам и внукам - 2017\20170321_101158.jpg"/>
          <p:cNvPicPr>
            <a:picLocks noChangeAspect="1" noChangeArrowheads="1"/>
          </p:cNvPicPr>
          <p:nvPr/>
        </p:nvPicPr>
        <p:blipFill>
          <a:blip r:embed="rId4"/>
          <a:srcRect l="6081"/>
          <a:stretch>
            <a:fillRect/>
          </a:stretch>
        </p:blipFill>
        <p:spPr bwMode="auto">
          <a:xfrm>
            <a:off x="4737445" y="4005064"/>
            <a:ext cx="4087805" cy="244827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490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76422" cy="6206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Экологические уроки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C:\Documents and Settings\Q9\Рабочий стол\Альбом фото\IMG-20170620-WA013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22859"/>
            <a:ext cx="3744416" cy="259187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Q9\Рабочий стол\Альбом фото\7c5a742089974d54929cbd8fd2b097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575042" cy="2592288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Documents and Settings\Q9\Рабочий стол\Альбом фото\IMG-20170621-WA00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49940"/>
            <a:ext cx="3575043" cy="303510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Documents and Settings\Q9\Рабочий стол\Альбом фото\Рисунок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23802"/>
            <a:ext cx="3528392" cy="306124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176422" cy="62068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Экологические уроки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6" name="Picture 2" descr="C:\Documents and Settings\Q9\Рабочий стол\Альбом фото\с 4Б кл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42621" cy="266429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Documents and Settings\Q9\Рабочий стол\Альбом фото\юннаты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r="5952"/>
          <a:stretch/>
        </p:blipFill>
        <p:spPr bwMode="auto">
          <a:xfrm>
            <a:off x="349121" y="3606210"/>
            <a:ext cx="3917028" cy="2996017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Documents and Settings\Q9\Рабочий стол\Альбом фото\IMG-20170620-WA01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7"/>
          <a:stretch/>
        </p:blipFill>
        <p:spPr bwMode="auto">
          <a:xfrm>
            <a:off x="4552697" y="764705"/>
            <a:ext cx="4399389" cy="269777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Documents and Settings\Q9\Рабочий стол\Альбом фото\IMG-20171101-WA00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"/>
          <a:stretch/>
        </p:blipFill>
        <p:spPr bwMode="auto">
          <a:xfrm>
            <a:off x="4552696" y="3606210"/>
            <a:ext cx="4399389" cy="302985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5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TS030009064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1997</TotalTime>
  <Words>1643</Words>
  <Application>Microsoft Office PowerPoint</Application>
  <PresentationFormat>Экран (4:3)</PresentationFormat>
  <Paragraphs>314</Paragraphs>
  <Slides>54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54</vt:i4>
      </vt:variant>
    </vt:vector>
  </HeadingPairs>
  <TitlesOfParts>
    <vt:vector size="75" baseType="lpstr">
      <vt:lpstr>Тема Office</vt:lpstr>
      <vt:lpstr>3_Тема Office</vt:lpstr>
      <vt:lpstr>7_Тема Office</vt:lpstr>
      <vt:lpstr>8_Тема Office</vt:lpstr>
      <vt:lpstr>9_Тема Office</vt:lpstr>
      <vt:lpstr>10_Тема Office</vt:lpstr>
      <vt:lpstr>11_Тема Office</vt:lpstr>
      <vt:lpstr>2_Тема Office</vt:lpstr>
      <vt:lpstr>1_Тема Office</vt:lpstr>
      <vt:lpstr>12_Тема Office</vt:lpstr>
      <vt:lpstr>1_TS030009064</vt:lpstr>
      <vt:lpstr>4_Тема Office</vt:lpstr>
      <vt:lpstr>5_Тема Office</vt:lpstr>
      <vt:lpstr>13_Тема Office</vt:lpstr>
      <vt:lpstr>14_Тема Office</vt:lpstr>
      <vt:lpstr>16_Тема Office</vt:lpstr>
      <vt:lpstr>6_Тема Office</vt:lpstr>
      <vt:lpstr>15_Тема Office</vt:lpstr>
      <vt:lpstr>17_Тема Office</vt:lpstr>
      <vt:lpstr>18_Тема Office</vt:lpstr>
      <vt:lpstr>19_Тема Office</vt:lpstr>
      <vt:lpstr>Презентация PowerPoint</vt:lpstr>
      <vt:lpstr>Презентация PowerPoint</vt:lpstr>
      <vt:lpstr>Образовательная деятельность СЮН</vt:lpstr>
      <vt:lpstr>Презентация PowerPoint</vt:lpstr>
      <vt:lpstr>Зимний сад СЮН</vt:lpstr>
      <vt:lpstr>Республиканский экологический  смотр-конкурс «Нам и внукам»</vt:lpstr>
      <vt:lpstr>Экологические уроки</vt:lpstr>
      <vt:lpstr>Экологические уроки</vt:lpstr>
      <vt:lpstr>Экологические уроки</vt:lpstr>
      <vt:lpstr>Экологические победы</vt:lpstr>
      <vt:lpstr>Эколого-просветительская работа</vt:lpstr>
      <vt:lpstr>Эколого-познавательная деятельность</vt:lpstr>
      <vt:lpstr>  Информация о результативности работы  с одаренными детьми</vt:lpstr>
      <vt:lpstr>Шаг в будущее…</vt:lpstr>
      <vt:lpstr>    Шаг в будущее…</vt:lpstr>
      <vt:lpstr>Ступень в науку</vt:lpstr>
      <vt:lpstr>          Ступень в науку</vt:lpstr>
      <vt:lpstr>Национальное достояние</vt:lpstr>
      <vt:lpstr>Национальное достояние</vt:lpstr>
      <vt:lpstr>Первые шаги в науке</vt:lpstr>
      <vt:lpstr>Презентация PowerPoint</vt:lpstr>
      <vt:lpstr>Мой Иристон</vt:lpstr>
      <vt:lpstr>Колмогоровские чтения</vt:lpstr>
      <vt:lpstr>Зеленая планета</vt:lpstr>
      <vt:lpstr>Природоохранная акция</vt:lpstr>
      <vt:lpstr>Природоохранная акция</vt:lpstr>
      <vt:lpstr>Природоохранная акция</vt:lpstr>
      <vt:lpstr>Природоохранная акция</vt:lpstr>
      <vt:lpstr>Шефская помощь ДОУ</vt:lpstr>
      <vt:lpstr>Акция «Чистим вместе»</vt:lpstr>
      <vt:lpstr>   Природоохранная акция  «Очистим и сохраним малые реки»</vt:lpstr>
      <vt:lpstr>Сотрудничество  с природоохранными организациями</vt:lpstr>
      <vt:lpstr>Сотрудничество  с природоохранными организациями</vt:lpstr>
      <vt:lpstr>Творческая мастерская СЮН</vt:lpstr>
      <vt:lpstr>Творческая мастерская СЮН</vt:lpstr>
      <vt:lpstr>Отчетная выставка СЮН</vt:lpstr>
      <vt:lpstr>                 Толерантность  «Мы разные, но мы вместе!» </vt:lpstr>
      <vt:lpstr>                     Тематические экскурсии  </vt:lpstr>
      <vt:lpstr>      Тематические экскурсии  </vt:lpstr>
      <vt:lpstr>Массовые республиканские мероприятия</vt:lpstr>
      <vt:lpstr>Массовые районные мероприятия</vt:lpstr>
      <vt:lpstr>Массовые станционные мероприятия</vt:lpstr>
      <vt:lpstr>Массовые районные мероприятия</vt:lpstr>
      <vt:lpstr>Встречи с владикавказским поэтом</vt:lpstr>
      <vt:lpstr>          Летний оздоровительный лагерь </vt:lpstr>
      <vt:lpstr>Летний оздоровительный лагерь</vt:lpstr>
      <vt:lpstr>Краеведческий поиск</vt:lpstr>
      <vt:lpstr>Фестиваль науки-2017</vt:lpstr>
      <vt:lpstr>Заслуженные награды</vt:lpstr>
      <vt:lpstr>Мы гордимся…</vt:lpstr>
      <vt:lpstr>Мы гордимся…</vt:lpstr>
      <vt:lpstr>Мы гордимся…</vt:lpstr>
      <vt:lpstr> Мы гордимся</vt:lpstr>
      <vt:lpstr>    И в дождь и в холод - мы вместе…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user1</dc:creator>
  <cp:lastModifiedBy>Mama</cp:lastModifiedBy>
  <cp:revision>182</cp:revision>
  <dcterms:created xsi:type="dcterms:W3CDTF">2017-11-14T11:51:42Z</dcterms:created>
  <dcterms:modified xsi:type="dcterms:W3CDTF">2017-12-02T07:44:27Z</dcterms:modified>
</cp:coreProperties>
</file>